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1"/>
  </p:notesMasterIdLst>
  <p:handoutMasterIdLst>
    <p:handoutMasterId r:id="rId12"/>
  </p:handoutMasterIdLst>
  <p:sldIdLst>
    <p:sldId id="285" r:id="rId2"/>
    <p:sldId id="314" r:id="rId3"/>
    <p:sldId id="333" r:id="rId4"/>
    <p:sldId id="334" r:id="rId5"/>
    <p:sldId id="335" r:id="rId6"/>
    <p:sldId id="336" r:id="rId7"/>
    <p:sldId id="337" r:id="rId8"/>
    <p:sldId id="338" r:id="rId9"/>
    <p:sldId id="339" r:id="rId10"/>
  </p:sldIdLst>
  <p:sldSz cx="9144000" cy="5145088"/>
  <p:notesSz cx="6669088" cy="9926638"/>
  <p:defaultTextStyle>
    <a:defPPr>
      <a:defRPr lang="en-GB"/>
    </a:defPPr>
    <a:lvl1pPr algn="l" rtl="0" fontAlgn="base">
      <a:spcBef>
        <a:spcPct val="20000"/>
      </a:spcBef>
      <a:spcAft>
        <a:spcPct val="0"/>
      </a:spcAft>
      <a:defRPr kern="1200">
        <a:solidFill>
          <a:srgbClr val="004236"/>
        </a:solidFill>
        <a:latin typeface="Georgia" pitchFamily="18" charset="0"/>
        <a:ea typeface="+mn-ea"/>
        <a:cs typeface="+mn-cs"/>
      </a:defRPr>
    </a:lvl1pPr>
    <a:lvl2pPr marL="457155" algn="l" rtl="0" fontAlgn="base">
      <a:spcBef>
        <a:spcPct val="20000"/>
      </a:spcBef>
      <a:spcAft>
        <a:spcPct val="0"/>
      </a:spcAft>
      <a:defRPr kern="1200">
        <a:solidFill>
          <a:srgbClr val="004236"/>
        </a:solidFill>
        <a:latin typeface="Georgia" pitchFamily="18" charset="0"/>
        <a:ea typeface="+mn-ea"/>
        <a:cs typeface="+mn-cs"/>
      </a:defRPr>
    </a:lvl2pPr>
    <a:lvl3pPr marL="914312" algn="l" rtl="0" fontAlgn="base">
      <a:spcBef>
        <a:spcPct val="20000"/>
      </a:spcBef>
      <a:spcAft>
        <a:spcPct val="0"/>
      </a:spcAft>
      <a:defRPr kern="1200">
        <a:solidFill>
          <a:srgbClr val="004236"/>
        </a:solidFill>
        <a:latin typeface="Georgia" pitchFamily="18" charset="0"/>
        <a:ea typeface="+mn-ea"/>
        <a:cs typeface="+mn-cs"/>
      </a:defRPr>
    </a:lvl3pPr>
    <a:lvl4pPr marL="1371468" algn="l" rtl="0" fontAlgn="base">
      <a:spcBef>
        <a:spcPct val="20000"/>
      </a:spcBef>
      <a:spcAft>
        <a:spcPct val="0"/>
      </a:spcAft>
      <a:defRPr kern="1200">
        <a:solidFill>
          <a:srgbClr val="004236"/>
        </a:solidFill>
        <a:latin typeface="Georgia" pitchFamily="18" charset="0"/>
        <a:ea typeface="+mn-ea"/>
        <a:cs typeface="+mn-cs"/>
      </a:defRPr>
    </a:lvl4pPr>
    <a:lvl5pPr marL="1828623" algn="l" rtl="0" fontAlgn="base">
      <a:spcBef>
        <a:spcPct val="20000"/>
      </a:spcBef>
      <a:spcAft>
        <a:spcPct val="0"/>
      </a:spcAft>
      <a:defRPr kern="1200">
        <a:solidFill>
          <a:srgbClr val="004236"/>
        </a:solidFill>
        <a:latin typeface="Georgia" pitchFamily="18" charset="0"/>
        <a:ea typeface="+mn-ea"/>
        <a:cs typeface="+mn-cs"/>
      </a:defRPr>
    </a:lvl5pPr>
    <a:lvl6pPr marL="2285778" algn="l" defTabSz="914312" rtl="0" eaLnBrk="1" latinLnBrk="0" hangingPunct="1">
      <a:defRPr kern="1200">
        <a:solidFill>
          <a:srgbClr val="004236"/>
        </a:solidFill>
        <a:latin typeface="Georgia" pitchFamily="18" charset="0"/>
        <a:ea typeface="+mn-ea"/>
        <a:cs typeface="+mn-cs"/>
      </a:defRPr>
    </a:lvl6pPr>
    <a:lvl7pPr marL="2742935" algn="l" defTabSz="914312" rtl="0" eaLnBrk="1" latinLnBrk="0" hangingPunct="1">
      <a:defRPr kern="1200">
        <a:solidFill>
          <a:srgbClr val="004236"/>
        </a:solidFill>
        <a:latin typeface="Georgia" pitchFamily="18" charset="0"/>
        <a:ea typeface="+mn-ea"/>
        <a:cs typeface="+mn-cs"/>
      </a:defRPr>
    </a:lvl7pPr>
    <a:lvl8pPr marL="3200090" algn="l" defTabSz="914312" rtl="0" eaLnBrk="1" latinLnBrk="0" hangingPunct="1">
      <a:defRPr kern="1200">
        <a:solidFill>
          <a:srgbClr val="004236"/>
        </a:solidFill>
        <a:latin typeface="Georgia" pitchFamily="18" charset="0"/>
        <a:ea typeface="+mn-ea"/>
        <a:cs typeface="+mn-cs"/>
      </a:defRPr>
    </a:lvl8pPr>
    <a:lvl9pPr marL="3657246" algn="l" defTabSz="914312" rtl="0" eaLnBrk="1" latinLnBrk="0" hangingPunct="1">
      <a:defRPr kern="1200">
        <a:solidFill>
          <a:srgbClr val="004236"/>
        </a:solidFill>
        <a:latin typeface="Georgia" pitchFamily="18" charset="0"/>
        <a:ea typeface="+mn-ea"/>
        <a:cs typeface="+mn-cs"/>
      </a:defRPr>
    </a:lvl9pPr>
  </p:defaultTextStyle>
  <p:extLst>
    <p:ext uri="{EFAFB233-063F-42B5-8137-9DF3F51BA10A}">
      <p15:sldGuideLst xmlns:p15="http://schemas.microsoft.com/office/powerpoint/2012/main" xmlns="">
        <p15:guide id="1" orient="horz" pos="1621">
          <p15:clr>
            <a:srgbClr val="A4A3A4"/>
          </p15:clr>
        </p15:guide>
        <p15:guide id="2" pos="2881">
          <p15:clr>
            <a:srgbClr val="A4A3A4"/>
          </p15:clr>
        </p15:guide>
      </p15:sldGuideLst>
    </p:ext>
    <p:ext uri="{2D200454-40CA-4A62-9FC3-DE9A4176ACB9}">
      <p15:notesGuideLst xmlns:p15="http://schemas.microsoft.com/office/powerpoint/2012/main" xmlns="">
        <p15:guide id="1" orient="horz" pos="3125">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8838"/>
    <a:srgbClr val="004236"/>
    <a:srgbClr val="CCCCFF"/>
    <a:srgbClr val="66FFFF"/>
    <a:srgbClr val="FF99FF"/>
    <a:srgbClr val="9966FF"/>
    <a:srgbClr val="99FF99"/>
    <a:srgbClr val="008000"/>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52" autoAdjust="0"/>
    <p:restoredTop sz="84969" autoAdjust="0"/>
  </p:normalViewPr>
  <p:slideViewPr>
    <p:cSldViewPr>
      <p:cViewPr varScale="1">
        <p:scale>
          <a:sx n="103" d="100"/>
          <a:sy n="103" d="100"/>
        </p:scale>
        <p:origin x="-936" y="-90"/>
      </p:cViewPr>
      <p:guideLst>
        <p:guide orient="horz" pos="1621"/>
        <p:guide pos="288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66" d="100"/>
          <a:sy n="66" d="100"/>
        </p:scale>
        <p:origin x="-2598" y="-72"/>
      </p:cViewPr>
      <p:guideLst>
        <p:guide orient="horz" pos="3125"/>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1" y="1"/>
            <a:ext cx="2889250" cy="4968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200">
                <a:solidFill>
                  <a:schemeClr val="tx1"/>
                </a:solidFill>
                <a:latin typeface="Arial" charset="0"/>
              </a:defRPr>
            </a:lvl1pPr>
          </a:lstStyle>
          <a:p>
            <a:pPr>
              <a:defRPr/>
            </a:pPr>
            <a:endParaRPr lang="en-GB" dirty="0"/>
          </a:p>
        </p:txBody>
      </p:sp>
      <p:sp>
        <p:nvSpPr>
          <p:cNvPr id="24579" name="Rectangle 3"/>
          <p:cNvSpPr>
            <a:spLocks noGrp="1" noChangeArrowheads="1"/>
          </p:cNvSpPr>
          <p:nvPr>
            <p:ph type="dt" sz="quarter" idx="1"/>
          </p:nvPr>
        </p:nvSpPr>
        <p:spPr bwMode="auto">
          <a:xfrm>
            <a:off x="3778250" y="1"/>
            <a:ext cx="2889250" cy="4968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200">
                <a:solidFill>
                  <a:schemeClr val="tx1"/>
                </a:solidFill>
                <a:latin typeface="Arial" charset="0"/>
              </a:defRPr>
            </a:lvl1pPr>
          </a:lstStyle>
          <a:p>
            <a:pPr>
              <a:defRPr/>
            </a:pPr>
            <a:endParaRPr lang="en-GB" dirty="0"/>
          </a:p>
        </p:txBody>
      </p:sp>
      <p:sp>
        <p:nvSpPr>
          <p:cNvPr id="24580" name="Rectangle 4"/>
          <p:cNvSpPr>
            <a:spLocks noGrp="1" noChangeArrowheads="1"/>
          </p:cNvSpPr>
          <p:nvPr>
            <p:ph type="ftr" sz="quarter" idx="2"/>
          </p:nvPr>
        </p:nvSpPr>
        <p:spPr bwMode="auto">
          <a:xfrm>
            <a:off x="1" y="9428164"/>
            <a:ext cx="288925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defRPr sz="1200">
                <a:solidFill>
                  <a:schemeClr val="tx1"/>
                </a:solidFill>
                <a:latin typeface="Arial" charset="0"/>
              </a:defRPr>
            </a:lvl1pPr>
          </a:lstStyle>
          <a:p>
            <a:pPr>
              <a:defRPr/>
            </a:pPr>
            <a:endParaRPr lang="en-GB" dirty="0"/>
          </a:p>
        </p:txBody>
      </p:sp>
      <p:sp>
        <p:nvSpPr>
          <p:cNvPr id="24581" name="Rectangle 5"/>
          <p:cNvSpPr>
            <a:spLocks noGrp="1" noChangeArrowheads="1"/>
          </p:cNvSpPr>
          <p:nvPr>
            <p:ph type="sldNum" sz="quarter" idx="3"/>
          </p:nvPr>
        </p:nvSpPr>
        <p:spPr bwMode="auto">
          <a:xfrm>
            <a:off x="3778250" y="9428164"/>
            <a:ext cx="288925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defRPr sz="1200">
                <a:solidFill>
                  <a:schemeClr val="tx1"/>
                </a:solidFill>
                <a:latin typeface="Arial" charset="0"/>
              </a:defRPr>
            </a:lvl1pPr>
          </a:lstStyle>
          <a:p>
            <a:pPr>
              <a:defRPr/>
            </a:pPr>
            <a:fld id="{8351FCEA-D80D-40D2-9772-50C81C372AFE}" type="slidenum">
              <a:rPr lang="en-GB"/>
              <a:pPr>
                <a:defRPr/>
              </a:pPr>
              <a:t>‹#›</a:t>
            </a:fld>
            <a:endParaRPr lang="en-GB" dirty="0"/>
          </a:p>
        </p:txBody>
      </p:sp>
    </p:spTree>
    <p:extLst>
      <p:ext uri="{BB962C8B-B14F-4D97-AF65-F5344CB8AC3E}">
        <p14:creationId xmlns:p14="http://schemas.microsoft.com/office/powerpoint/2010/main" val="38654305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1"/>
            <a:ext cx="2889250" cy="4968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200">
                <a:solidFill>
                  <a:schemeClr val="tx1"/>
                </a:solidFill>
                <a:latin typeface="Arial" charset="0"/>
              </a:defRPr>
            </a:lvl1pPr>
          </a:lstStyle>
          <a:p>
            <a:pPr>
              <a:defRPr/>
            </a:pPr>
            <a:endParaRPr lang="en-GB" dirty="0"/>
          </a:p>
        </p:txBody>
      </p:sp>
      <p:sp>
        <p:nvSpPr>
          <p:cNvPr id="3075" name="Rectangle 3"/>
          <p:cNvSpPr>
            <a:spLocks noGrp="1" noChangeArrowheads="1"/>
          </p:cNvSpPr>
          <p:nvPr>
            <p:ph type="dt" idx="1"/>
          </p:nvPr>
        </p:nvSpPr>
        <p:spPr bwMode="auto">
          <a:xfrm>
            <a:off x="3778250" y="1"/>
            <a:ext cx="2889250" cy="4968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200">
                <a:solidFill>
                  <a:schemeClr val="tx1"/>
                </a:solidFill>
                <a:latin typeface="Arial" charset="0"/>
              </a:defRPr>
            </a:lvl1pPr>
          </a:lstStyle>
          <a:p>
            <a:pPr>
              <a:defRPr/>
            </a:pPr>
            <a:endParaRPr lang="en-GB" dirty="0"/>
          </a:p>
        </p:txBody>
      </p:sp>
      <p:sp>
        <p:nvSpPr>
          <p:cNvPr id="6148" name="Rectangle 4"/>
          <p:cNvSpPr>
            <a:spLocks noGrp="1" noRot="1" noChangeAspect="1" noChangeArrowheads="1" noTextEdit="1"/>
          </p:cNvSpPr>
          <p:nvPr>
            <p:ph type="sldImg" idx="2"/>
          </p:nvPr>
        </p:nvSpPr>
        <p:spPr bwMode="auto">
          <a:xfrm>
            <a:off x="26988" y="744538"/>
            <a:ext cx="6615112"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66751" y="4714878"/>
            <a:ext cx="5335587" cy="4467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3078" name="Rectangle 6"/>
          <p:cNvSpPr>
            <a:spLocks noGrp="1" noChangeArrowheads="1"/>
          </p:cNvSpPr>
          <p:nvPr>
            <p:ph type="ftr" sz="quarter" idx="4"/>
          </p:nvPr>
        </p:nvSpPr>
        <p:spPr bwMode="auto">
          <a:xfrm>
            <a:off x="1" y="9428164"/>
            <a:ext cx="288925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defRPr sz="1200">
                <a:solidFill>
                  <a:schemeClr val="tx1"/>
                </a:solidFill>
                <a:latin typeface="Arial" charset="0"/>
              </a:defRPr>
            </a:lvl1pPr>
          </a:lstStyle>
          <a:p>
            <a:pPr>
              <a:defRPr/>
            </a:pPr>
            <a:endParaRPr lang="en-GB" dirty="0"/>
          </a:p>
        </p:txBody>
      </p:sp>
      <p:sp>
        <p:nvSpPr>
          <p:cNvPr id="3079" name="Rectangle 7"/>
          <p:cNvSpPr>
            <a:spLocks noGrp="1" noChangeArrowheads="1"/>
          </p:cNvSpPr>
          <p:nvPr>
            <p:ph type="sldNum" sz="quarter" idx="5"/>
          </p:nvPr>
        </p:nvSpPr>
        <p:spPr bwMode="auto">
          <a:xfrm>
            <a:off x="3778250" y="9428164"/>
            <a:ext cx="288925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defRPr sz="1200">
                <a:solidFill>
                  <a:schemeClr val="tx1"/>
                </a:solidFill>
                <a:latin typeface="Arial" charset="0"/>
              </a:defRPr>
            </a:lvl1pPr>
          </a:lstStyle>
          <a:p>
            <a:pPr>
              <a:defRPr/>
            </a:pPr>
            <a:fld id="{B952AB9E-3D7C-4147-8B6E-D84D2DDE78D0}" type="slidenum">
              <a:rPr lang="en-GB"/>
              <a:pPr>
                <a:defRPr/>
              </a:pPr>
              <a:t>‹#›</a:t>
            </a:fld>
            <a:endParaRPr lang="en-GB" dirty="0"/>
          </a:p>
        </p:txBody>
      </p:sp>
    </p:spTree>
    <p:extLst>
      <p:ext uri="{BB962C8B-B14F-4D97-AF65-F5344CB8AC3E}">
        <p14:creationId xmlns:p14="http://schemas.microsoft.com/office/powerpoint/2010/main" val="36327497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Arial" charset="0"/>
        <a:ea typeface="+mn-ea"/>
        <a:cs typeface="+mn-cs"/>
      </a:defRPr>
    </a:lvl1pPr>
    <a:lvl2pPr marL="457155" algn="l" rtl="0" eaLnBrk="0" fontAlgn="base" hangingPunct="0">
      <a:spcBef>
        <a:spcPct val="30000"/>
      </a:spcBef>
      <a:spcAft>
        <a:spcPct val="0"/>
      </a:spcAft>
      <a:defRPr sz="1300" kern="1200">
        <a:solidFill>
          <a:schemeClr val="tx1"/>
        </a:solidFill>
        <a:latin typeface="Arial" charset="0"/>
        <a:ea typeface="+mn-ea"/>
        <a:cs typeface="+mn-cs"/>
      </a:defRPr>
    </a:lvl2pPr>
    <a:lvl3pPr marL="914312" algn="l" rtl="0" eaLnBrk="0" fontAlgn="base" hangingPunct="0">
      <a:spcBef>
        <a:spcPct val="30000"/>
      </a:spcBef>
      <a:spcAft>
        <a:spcPct val="0"/>
      </a:spcAft>
      <a:defRPr sz="1300" kern="1200">
        <a:solidFill>
          <a:schemeClr val="tx1"/>
        </a:solidFill>
        <a:latin typeface="Arial" charset="0"/>
        <a:ea typeface="+mn-ea"/>
        <a:cs typeface="+mn-cs"/>
      </a:defRPr>
    </a:lvl3pPr>
    <a:lvl4pPr marL="1371468" algn="l" rtl="0" eaLnBrk="0" fontAlgn="base" hangingPunct="0">
      <a:spcBef>
        <a:spcPct val="30000"/>
      </a:spcBef>
      <a:spcAft>
        <a:spcPct val="0"/>
      </a:spcAft>
      <a:defRPr sz="1300" kern="1200">
        <a:solidFill>
          <a:schemeClr val="tx1"/>
        </a:solidFill>
        <a:latin typeface="Arial" charset="0"/>
        <a:ea typeface="+mn-ea"/>
        <a:cs typeface="+mn-cs"/>
      </a:defRPr>
    </a:lvl4pPr>
    <a:lvl5pPr marL="1828623" algn="l" rtl="0" eaLnBrk="0" fontAlgn="base" hangingPunct="0">
      <a:spcBef>
        <a:spcPct val="30000"/>
      </a:spcBef>
      <a:spcAft>
        <a:spcPct val="0"/>
      </a:spcAft>
      <a:defRPr sz="1300" kern="1200">
        <a:solidFill>
          <a:schemeClr val="tx1"/>
        </a:solidFill>
        <a:latin typeface="Arial" charset="0"/>
        <a:ea typeface="+mn-ea"/>
        <a:cs typeface="+mn-cs"/>
      </a:defRPr>
    </a:lvl5pPr>
    <a:lvl6pPr marL="2285778" algn="l" defTabSz="914312" rtl="0" eaLnBrk="1" latinLnBrk="0" hangingPunct="1">
      <a:defRPr sz="1300" kern="1200">
        <a:solidFill>
          <a:schemeClr val="tx1"/>
        </a:solidFill>
        <a:latin typeface="+mn-lt"/>
        <a:ea typeface="+mn-ea"/>
        <a:cs typeface="+mn-cs"/>
      </a:defRPr>
    </a:lvl6pPr>
    <a:lvl7pPr marL="2742935" algn="l" defTabSz="914312" rtl="0" eaLnBrk="1" latinLnBrk="0" hangingPunct="1">
      <a:defRPr sz="1300" kern="1200">
        <a:solidFill>
          <a:schemeClr val="tx1"/>
        </a:solidFill>
        <a:latin typeface="+mn-lt"/>
        <a:ea typeface="+mn-ea"/>
        <a:cs typeface="+mn-cs"/>
      </a:defRPr>
    </a:lvl7pPr>
    <a:lvl8pPr marL="3200090" algn="l" defTabSz="914312" rtl="0" eaLnBrk="1" latinLnBrk="0" hangingPunct="1">
      <a:defRPr sz="1300" kern="1200">
        <a:solidFill>
          <a:schemeClr val="tx1"/>
        </a:solidFill>
        <a:latin typeface="+mn-lt"/>
        <a:ea typeface="+mn-ea"/>
        <a:cs typeface="+mn-cs"/>
      </a:defRPr>
    </a:lvl8pPr>
    <a:lvl9pPr marL="3657246" algn="l" defTabSz="914312"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1000"/>
              </a:spcAft>
            </a:pPr>
            <a:endParaRPr lang="en-GB" dirty="0"/>
          </a:p>
        </p:txBody>
      </p:sp>
      <p:sp>
        <p:nvSpPr>
          <p:cNvPr id="4" name="Slide Number Placeholder 3"/>
          <p:cNvSpPr>
            <a:spLocks noGrp="1"/>
          </p:cNvSpPr>
          <p:nvPr>
            <p:ph type="sldNum" sz="quarter" idx="10"/>
          </p:nvPr>
        </p:nvSpPr>
        <p:spPr/>
        <p:txBody>
          <a:bodyPr/>
          <a:lstStyle/>
          <a:p>
            <a:pPr>
              <a:defRPr/>
            </a:pPr>
            <a:fld id="{B952AB9E-3D7C-4147-8B6E-D84D2DDE78D0}" type="slidenum">
              <a:rPr lang="en-GB" smtClean="0"/>
              <a:pPr>
                <a:defRPr/>
              </a:pPr>
              <a:t>1</a:t>
            </a:fld>
            <a:endParaRPr lang="en-GB" dirty="0"/>
          </a:p>
        </p:txBody>
      </p:sp>
    </p:spTree>
    <p:extLst>
      <p:ext uri="{BB962C8B-B14F-4D97-AF65-F5344CB8AC3E}">
        <p14:creationId xmlns:p14="http://schemas.microsoft.com/office/powerpoint/2010/main" val="4027617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Aft>
                <a:spcPts val="0"/>
              </a:spcAft>
            </a:pPr>
            <a:endParaRPr lang="en-GB" sz="1000" b="1" dirty="0">
              <a:solidFill>
                <a:srgbClr val="FF0000"/>
              </a:solidFill>
            </a:endParaRPr>
          </a:p>
        </p:txBody>
      </p:sp>
      <p:sp>
        <p:nvSpPr>
          <p:cNvPr id="4" name="Slide Number Placeholder 3"/>
          <p:cNvSpPr>
            <a:spLocks noGrp="1"/>
          </p:cNvSpPr>
          <p:nvPr>
            <p:ph type="sldNum" sz="quarter" idx="10"/>
          </p:nvPr>
        </p:nvSpPr>
        <p:spPr/>
        <p:txBody>
          <a:bodyPr/>
          <a:lstStyle/>
          <a:p>
            <a:pPr>
              <a:defRPr/>
            </a:pPr>
            <a:fld id="{B952AB9E-3D7C-4147-8B6E-D84D2DDE78D0}" type="slidenum">
              <a:rPr lang="en-GB" smtClean="0"/>
              <a:pPr>
                <a:defRPr/>
              </a:pPr>
              <a:t>2</a:t>
            </a:fld>
            <a:endParaRPr lang="en-GB" dirty="0"/>
          </a:p>
        </p:txBody>
      </p:sp>
    </p:spTree>
    <p:extLst>
      <p:ext uri="{BB962C8B-B14F-4D97-AF65-F5344CB8AC3E}">
        <p14:creationId xmlns:p14="http://schemas.microsoft.com/office/powerpoint/2010/main" val="40276178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Point 2: </a:t>
            </a:r>
          </a:p>
          <a:p>
            <a:r>
              <a:rPr lang="en-GB" dirty="0"/>
              <a:t>-Police</a:t>
            </a:r>
            <a:r>
              <a:rPr lang="en-GB" baseline="0" dirty="0"/>
              <a:t> need more resources-</a:t>
            </a:r>
            <a:r>
              <a:rPr lang="en-GB" sz="1300" b="0" i="0" u="none" strike="noStrike" kern="1200" baseline="0" dirty="0">
                <a:solidFill>
                  <a:schemeClr val="tx1"/>
                </a:solidFill>
                <a:latin typeface="Arial" charset="0"/>
                <a:ea typeface="+mn-ea"/>
                <a:cs typeface="+mn-cs"/>
              </a:rPr>
              <a:t>there are still cases where people are not believed, or those forced into crime are treated as criminals.</a:t>
            </a:r>
          </a:p>
          <a:p>
            <a:r>
              <a:rPr lang="en-GB" sz="1300" b="0" i="0" u="none" strike="noStrike" kern="1200" baseline="0" dirty="0">
                <a:solidFill>
                  <a:schemeClr val="tx1"/>
                </a:solidFill>
                <a:latin typeface="Arial" charset="0"/>
                <a:ea typeface="+mn-ea"/>
                <a:cs typeface="+mn-cs"/>
              </a:rPr>
              <a:t>-Issues of identification- there are issues recognising people from outside the European Union as victims of trafficking and so they may not get the protection they need.</a:t>
            </a:r>
          </a:p>
          <a:p>
            <a:r>
              <a:rPr lang="en-GB" sz="1300" b="0" i="0" u="none" strike="noStrike" kern="1200" baseline="0" dirty="0">
                <a:solidFill>
                  <a:schemeClr val="tx1"/>
                </a:solidFill>
                <a:latin typeface="Arial" charset="0"/>
                <a:ea typeface="+mn-ea"/>
                <a:cs typeface="+mn-cs"/>
              </a:rPr>
              <a:t>-Support for victims- there is no system of long-term support for all victims and many have to move out of safe houses before they are recovered </a:t>
            </a:r>
          </a:p>
          <a:p>
            <a:r>
              <a:rPr lang="en-GB" sz="1300" b="0" i="0" u="none" strike="noStrike" kern="1200" baseline="0" dirty="0">
                <a:solidFill>
                  <a:schemeClr val="tx1"/>
                </a:solidFill>
                <a:latin typeface="Arial" charset="0"/>
                <a:ea typeface="+mn-ea"/>
                <a:cs typeface="+mn-cs"/>
              </a:rPr>
              <a:t> </a:t>
            </a:r>
            <a:endParaRPr lang="en-GB" dirty="0"/>
          </a:p>
        </p:txBody>
      </p:sp>
      <p:sp>
        <p:nvSpPr>
          <p:cNvPr id="4" name="Slide Number Placeholder 3"/>
          <p:cNvSpPr>
            <a:spLocks noGrp="1"/>
          </p:cNvSpPr>
          <p:nvPr>
            <p:ph type="sldNum" sz="quarter" idx="10"/>
          </p:nvPr>
        </p:nvSpPr>
        <p:spPr/>
        <p:txBody>
          <a:bodyPr/>
          <a:lstStyle/>
          <a:p>
            <a:pPr>
              <a:defRPr/>
            </a:pPr>
            <a:fld id="{B952AB9E-3D7C-4147-8B6E-D84D2DDE78D0}" type="slidenum">
              <a:rPr lang="en-GB" smtClean="0"/>
              <a:pPr>
                <a:defRPr/>
              </a:pPr>
              <a:t>4</a:t>
            </a:fld>
            <a:endParaRPr lang="en-GB" dirty="0"/>
          </a:p>
        </p:txBody>
      </p:sp>
    </p:spTree>
    <p:extLst>
      <p:ext uri="{BB962C8B-B14F-4D97-AF65-F5344CB8AC3E}">
        <p14:creationId xmlns:p14="http://schemas.microsoft.com/office/powerpoint/2010/main" val="22012036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Point 1: As part of the Modern Slavery Act, a requirement was introduced to establish Independent Child Trafficking Advocates (ICTAs) in England and Wales to represent child victims of modern slavery. These have now been introduced in a third of local authorities, and the Government has committed to a full rollout of the service. </a:t>
            </a:r>
          </a:p>
          <a:p>
            <a:endParaRPr lang="en-GB" dirty="0"/>
          </a:p>
          <a:p>
            <a:pPr marL="0" marR="0" indent="0" algn="l" defTabSz="914400" rtl="0" eaLnBrk="0" fontAlgn="base" latinLnBrk="0" hangingPunct="0">
              <a:lnSpc>
                <a:spcPct val="100000"/>
              </a:lnSpc>
              <a:spcBef>
                <a:spcPct val="30000"/>
              </a:spcBef>
              <a:spcAft>
                <a:spcPct val="0"/>
              </a:spcAft>
              <a:buClrTx/>
              <a:buSzTx/>
              <a:buFontTx/>
              <a:buNone/>
              <a:tabLst/>
              <a:defRPr/>
            </a:pPr>
            <a:r>
              <a:rPr lang="en-GB" dirty="0"/>
              <a:t>Point 3: A similar app focusing on car washes had previously been launched by the Church of England (the Safe Car Wash App).</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p>
          <a:p>
            <a:pPr marL="0" marR="0" indent="0" algn="l" defTabSz="914400" rtl="0" eaLnBrk="0" fontAlgn="base" latinLnBrk="0" hangingPunct="0">
              <a:lnSpc>
                <a:spcPct val="100000"/>
              </a:lnSpc>
              <a:spcBef>
                <a:spcPct val="30000"/>
              </a:spcBef>
              <a:spcAft>
                <a:spcPct val="0"/>
              </a:spcAft>
              <a:buClrTx/>
              <a:buSzTx/>
              <a:buFontTx/>
              <a:buNone/>
              <a:tabLst/>
              <a:defRPr/>
            </a:pPr>
            <a:r>
              <a:rPr lang="en-GB" dirty="0"/>
              <a:t>Point 4: Most victims have to move out of a safe house without any further support as they attempt to rebuild their lives away from slavery. While dealing with their recent trauma they struggle to make ends meet, some risk becoming homeless, and many become targets for traffickers again. The authorities often see victims of slavery through the context of their immigration status and treat them as immigration offenders rather than victims of a serious crime. </a:t>
            </a:r>
          </a:p>
          <a:p>
            <a:endParaRPr lang="en-GB" dirty="0"/>
          </a:p>
        </p:txBody>
      </p:sp>
      <p:sp>
        <p:nvSpPr>
          <p:cNvPr id="4" name="Slide Number Placeholder 3"/>
          <p:cNvSpPr>
            <a:spLocks noGrp="1"/>
          </p:cNvSpPr>
          <p:nvPr>
            <p:ph type="sldNum" sz="quarter" idx="10"/>
          </p:nvPr>
        </p:nvSpPr>
        <p:spPr/>
        <p:txBody>
          <a:bodyPr/>
          <a:lstStyle/>
          <a:p>
            <a:pPr>
              <a:defRPr/>
            </a:pPr>
            <a:fld id="{B952AB9E-3D7C-4147-8B6E-D84D2DDE78D0}" type="slidenum">
              <a:rPr lang="en-GB" smtClean="0"/>
              <a:pPr>
                <a:defRPr/>
              </a:pPr>
              <a:t>5</a:t>
            </a:fld>
            <a:endParaRPr lang="en-GB" dirty="0"/>
          </a:p>
        </p:txBody>
      </p:sp>
    </p:spTree>
    <p:extLst>
      <p:ext uri="{BB962C8B-B14F-4D97-AF65-F5344CB8AC3E}">
        <p14:creationId xmlns:p14="http://schemas.microsoft.com/office/powerpoint/2010/main" val="4157548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verall Presentation Title layout (should only be 1)">
    <p:spTree>
      <p:nvGrpSpPr>
        <p:cNvPr id="1" name=""/>
        <p:cNvGrpSpPr/>
        <p:nvPr/>
      </p:nvGrpSpPr>
      <p:grpSpPr>
        <a:xfrm>
          <a:off x="0" y="0"/>
          <a:ext cx="0" cy="0"/>
          <a:chOff x="0" y="0"/>
          <a:chExt cx="0" cy="0"/>
        </a:xfrm>
      </p:grpSpPr>
      <p:pic>
        <p:nvPicPr>
          <p:cNvPr id="3" name="Picture 3" descr="theWI_StrapStack_RGB"/>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74667" y="287999"/>
            <a:ext cx="1263741" cy="900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3970" name="Rectangle 2"/>
          <p:cNvSpPr>
            <a:spLocks noGrp="1" noChangeArrowheads="1"/>
          </p:cNvSpPr>
          <p:nvPr>
            <p:ph type="ctrTitle" hasCustomPrompt="1"/>
          </p:nvPr>
        </p:nvSpPr>
        <p:spPr>
          <a:xfrm>
            <a:off x="228601" y="288001"/>
            <a:ext cx="6863680" cy="1035008"/>
          </a:xfrm>
        </p:spPr>
        <p:txBody>
          <a:bodyPr anchor="b"/>
          <a:lstStyle>
            <a:lvl1pPr>
              <a:defRPr sz="3700">
                <a:latin typeface="Arial Narrow" panose="020B0606020202030204" pitchFamily="34" charset="0"/>
              </a:defRPr>
            </a:lvl1pPr>
          </a:lstStyle>
          <a:p>
            <a:pPr lvl="0"/>
            <a:r>
              <a:rPr lang="en-GB" noProof="0" dirty="0"/>
              <a:t>The overall presentation title goes here</a:t>
            </a:r>
          </a:p>
        </p:txBody>
      </p:sp>
    </p:spTree>
    <p:extLst>
      <p:ext uri="{BB962C8B-B14F-4D97-AF65-F5344CB8AC3E}">
        <p14:creationId xmlns:p14="http://schemas.microsoft.com/office/powerpoint/2010/main" val="3234646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Holding slide layout (picture, e.g. logo)">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611189" y="628650"/>
            <a:ext cx="7921625" cy="4103689"/>
          </a:xfrm>
          <a:prstGeom prst="rect">
            <a:avLst/>
          </a:prstGeom>
        </p:spPr>
        <p:txBody>
          <a:bodyPr lIns="91431" tIns="45716" rIns="91431" bIns="45716"/>
          <a:lstStyle/>
          <a:p>
            <a:endParaRPr lang="en-GB"/>
          </a:p>
        </p:txBody>
      </p:sp>
    </p:spTree>
    <p:extLst>
      <p:ext uri="{BB962C8B-B14F-4D97-AF65-F5344CB8AC3E}">
        <p14:creationId xmlns:p14="http://schemas.microsoft.com/office/powerpoint/2010/main" val="2053843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Overall Presentation Title layout with 2 equal pictures (should only be 1)">
    <p:spTree>
      <p:nvGrpSpPr>
        <p:cNvPr id="1" name=""/>
        <p:cNvGrpSpPr/>
        <p:nvPr/>
      </p:nvGrpSpPr>
      <p:grpSpPr>
        <a:xfrm>
          <a:off x="0" y="0"/>
          <a:ext cx="0" cy="0"/>
          <a:chOff x="0" y="0"/>
          <a:chExt cx="0" cy="0"/>
        </a:xfrm>
      </p:grpSpPr>
      <p:pic>
        <p:nvPicPr>
          <p:cNvPr id="3" name="Picture 3" descr="theWI_StrapStack_RGB"/>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74667" y="287999"/>
            <a:ext cx="1263741" cy="900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3970" name="Rectangle 2"/>
          <p:cNvSpPr>
            <a:spLocks noGrp="1" noChangeArrowheads="1"/>
          </p:cNvSpPr>
          <p:nvPr>
            <p:ph type="ctrTitle" hasCustomPrompt="1"/>
          </p:nvPr>
        </p:nvSpPr>
        <p:spPr>
          <a:xfrm>
            <a:off x="228601" y="288001"/>
            <a:ext cx="6863680" cy="1035008"/>
          </a:xfrm>
        </p:spPr>
        <p:txBody>
          <a:bodyPr anchor="b"/>
          <a:lstStyle>
            <a:lvl1pPr>
              <a:defRPr sz="3700">
                <a:latin typeface="Arial Narrow" panose="020B0606020202030204" pitchFamily="34" charset="0"/>
              </a:defRPr>
            </a:lvl1pPr>
          </a:lstStyle>
          <a:p>
            <a:pPr lvl="0"/>
            <a:r>
              <a:rPr lang="en-GB" noProof="0" dirty="0"/>
              <a:t>The overall presentation title goes here</a:t>
            </a:r>
          </a:p>
        </p:txBody>
      </p:sp>
      <p:sp>
        <p:nvSpPr>
          <p:cNvPr id="4" name="Picture Placeholder 3"/>
          <p:cNvSpPr>
            <a:spLocks noGrp="1"/>
          </p:cNvSpPr>
          <p:nvPr>
            <p:ph type="pic" sz="quarter" idx="10"/>
          </p:nvPr>
        </p:nvSpPr>
        <p:spPr>
          <a:xfrm>
            <a:off x="250826" y="1636441"/>
            <a:ext cx="4176712" cy="3311798"/>
          </a:xfrm>
          <a:prstGeom prst="rect">
            <a:avLst/>
          </a:prstGeom>
        </p:spPr>
        <p:txBody>
          <a:bodyPr lIns="91431" tIns="45716" rIns="91431" bIns="45716"/>
          <a:lstStyle/>
          <a:p>
            <a:endParaRPr lang="en-GB" dirty="0"/>
          </a:p>
        </p:txBody>
      </p:sp>
      <p:sp>
        <p:nvSpPr>
          <p:cNvPr id="6" name="Picture Placeholder 3"/>
          <p:cNvSpPr>
            <a:spLocks noGrp="1"/>
          </p:cNvSpPr>
          <p:nvPr>
            <p:ph type="pic" sz="quarter" idx="11"/>
          </p:nvPr>
        </p:nvSpPr>
        <p:spPr>
          <a:xfrm>
            <a:off x="4661697" y="1636739"/>
            <a:ext cx="4176712" cy="3311798"/>
          </a:xfrm>
          <a:prstGeom prst="rect">
            <a:avLst/>
          </a:prstGeom>
        </p:spPr>
        <p:txBody>
          <a:bodyPr lIns="91431" tIns="45716" rIns="91431" bIns="45716"/>
          <a:lstStyle/>
          <a:p>
            <a:endParaRPr lang="en-GB" dirty="0"/>
          </a:p>
        </p:txBody>
      </p:sp>
    </p:spTree>
    <p:extLst>
      <p:ext uri="{BB962C8B-B14F-4D97-AF65-F5344CB8AC3E}">
        <p14:creationId xmlns:p14="http://schemas.microsoft.com/office/powerpoint/2010/main" val="267381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Overall Presentation Title layout with 2 different sized pictures (should only be 1)">
    <p:spTree>
      <p:nvGrpSpPr>
        <p:cNvPr id="1" name=""/>
        <p:cNvGrpSpPr/>
        <p:nvPr/>
      </p:nvGrpSpPr>
      <p:grpSpPr>
        <a:xfrm>
          <a:off x="0" y="0"/>
          <a:ext cx="0" cy="0"/>
          <a:chOff x="0" y="0"/>
          <a:chExt cx="0" cy="0"/>
        </a:xfrm>
      </p:grpSpPr>
      <p:pic>
        <p:nvPicPr>
          <p:cNvPr id="3" name="Picture 3" descr="theWI_StrapStack_RGB"/>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74667" y="287999"/>
            <a:ext cx="1263741" cy="900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3970" name="Rectangle 2"/>
          <p:cNvSpPr>
            <a:spLocks noGrp="1" noChangeArrowheads="1"/>
          </p:cNvSpPr>
          <p:nvPr>
            <p:ph type="ctrTitle" hasCustomPrompt="1"/>
          </p:nvPr>
        </p:nvSpPr>
        <p:spPr>
          <a:xfrm>
            <a:off x="228601" y="288001"/>
            <a:ext cx="6863680" cy="1035008"/>
          </a:xfrm>
        </p:spPr>
        <p:txBody>
          <a:bodyPr anchor="b"/>
          <a:lstStyle>
            <a:lvl1pPr>
              <a:defRPr sz="3700">
                <a:latin typeface="Arial Narrow" panose="020B0606020202030204" pitchFamily="34" charset="0"/>
              </a:defRPr>
            </a:lvl1pPr>
          </a:lstStyle>
          <a:p>
            <a:pPr lvl="0"/>
            <a:r>
              <a:rPr lang="en-GB" noProof="0" dirty="0"/>
              <a:t>The overall presentation title goes here</a:t>
            </a:r>
          </a:p>
        </p:txBody>
      </p:sp>
      <p:sp>
        <p:nvSpPr>
          <p:cNvPr id="4" name="Picture Placeholder 3"/>
          <p:cNvSpPr>
            <a:spLocks noGrp="1"/>
          </p:cNvSpPr>
          <p:nvPr>
            <p:ph type="pic" sz="quarter" idx="10"/>
          </p:nvPr>
        </p:nvSpPr>
        <p:spPr>
          <a:xfrm>
            <a:off x="250825" y="1636441"/>
            <a:ext cx="2664001" cy="3311798"/>
          </a:xfrm>
          <a:prstGeom prst="rect">
            <a:avLst/>
          </a:prstGeom>
        </p:spPr>
        <p:txBody>
          <a:bodyPr lIns="91431" tIns="45716" rIns="91431" bIns="45716"/>
          <a:lstStyle/>
          <a:p>
            <a:endParaRPr lang="en-GB" dirty="0"/>
          </a:p>
        </p:txBody>
      </p:sp>
      <p:sp>
        <p:nvSpPr>
          <p:cNvPr id="6" name="Picture Placeholder 3"/>
          <p:cNvSpPr>
            <a:spLocks noGrp="1"/>
          </p:cNvSpPr>
          <p:nvPr>
            <p:ph type="pic" sz="quarter" idx="11"/>
          </p:nvPr>
        </p:nvSpPr>
        <p:spPr>
          <a:xfrm>
            <a:off x="3203847" y="1636739"/>
            <a:ext cx="5626801" cy="3311798"/>
          </a:xfrm>
          <a:prstGeom prst="rect">
            <a:avLst/>
          </a:prstGeom>
        </p:spPr>
        <p:txBody>
          <a:bodyPr lIns="91431" tIns="45716" rIns="91431" bIns="45716"/>
          <a:lstStyle/>
          <a:p>
            <a:endParaRPr lang="en-GB" dirty="0"/>
          </a:p>
        </p:txBody>
      </p:sp>
    </p:spTree>
    <p:extLst>
      <p:ext uri="{BB962C8B-B14F-4D97-AF65-F5344CB8AC3E}">
        <p14:creationId xmlns:p14="http://schemas.microsoft.com/office/powerpoint/2010/main" val="2975203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ext only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6801" y="270000"/>
            <a:ext cx="7225308" cy="504056"/>
          </a:xfrm>
        </p:spPr>
        <p:txBody>
          <a:bodyPr lIns="35996" tIns="39596" bIns="0"/>
          <a:lstStyle>
            <a:lvl1pPr>
              <a:defRPr sz="3200">
                <a:latin typeface="Arial Narrow" panose="020B0606020202030204" pitchFamily="34" charset="0"/>
              </a:defRPr>
            </a:lvl1pPr>
          </a:lstStyle>
          <a:p>
            <a:r>
              <a:rPr lang="en-US" dirty="0"/>
              <a:t>Slide headline goes here</a:t>
            </a:r>
            <a:endParaRPr lang="en-GB" dirty="0"/>
          </a:p>
        </p:txBody>
      </p:sp>
      <p:sp>
        <p:nvSpPr>
          <p:cNvPr id="3" name="Content Placeholder 2"/>
          <p:cNvSpPr>
            <a:spLocks noGrp="1"/>
          </p:cNvSpPr>
          <p:nvPr>
            <p:ph idx="1" hasCustomPrompt="1"/>
          </p:nvPr>
        </p:nvSpPr>
        <p:spPr>
          <a:xfrm>
            <a:off x="226800" y="1132384"/>
            <a:ext cx="8650484" cy="3600400"/>
          </a:xfrm>
          <a:prstGeom prst="rect">
            <a:avLst/>
          </a:prstGeom>
        </p:spPr>
        <p:txBody>
          <a:bodyPr lIns="35996" tIns="35996" rIns="35996" bIns="35996"/>
          <a:lstStyle>
            <a:lvl1pPr>
              <a:defRPr sz="3200">
                <a:latin typeface="Georgia" panose="02040502050405020303" pitchFamily="18" charset="0"/>
              </a:defRPr>
            </a:lvl1pPr>
            <a:lvl2pPr>
              <a:defRPr sz="2900">
                <a:latin typeface="Georgia" panose="02040502050405020303" pitchFamily="18" charset="0"/>
              </a:defRPr>
            </a:lvl2pPr>
            <a:lvl3pPr>
              <a:defRPr sz="2400">
                <a:latin typeface="Georgia" panose="02040502050405020303" pitchFamily="18" charset="0"/>
              </a:defRPr>
            </a:lvl3pPr>
            <a:lvl4pPr>
              <a:defRPr sz="2100">
                <a:latin typeface="Georgia" panose="02040502050405020303" pitchFamily="18" charset="0"/>
              </a:defRPr>
            </a:lvl4pPr>
            <a:lvl5pPr>
              <a:defRPr sz="1700">
                <a:latin typeface="Georgia" panose="02040502050405020303" pitchFamily="18" charset="0"/>
              </a:defRPr>
            </a:lvl5pPr>
          </a:lstStyle>
          <a:p>
            <a:pPr lvl="0"/>
            <a:r>
              <a:rPr lang="en-US" dirty="0"/>
              <a:t>Slide text content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942722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layout (1 per sec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6800" y="1550338"/>
            <a:ext cx="7772400" cy="1020762"/>
          </a:xfrm>
        </p:spPr>
        <p:txBody>
          <a:bodyPr lIns="35996" tIns="35996" rIns="35996" bIns="35996" anchor="b"/>
          <a:lstStyle>
            <a:lvl1pPr algn="l">
              <a:defRPr sz="4000" b="1" cap="all" baseline="0">
                <a:latin typeface="Arial Narrow" panose="020B0606020202030204" pitchFamily="34" charset="0"/>
              </a:defRPr>
            </a:lvl1pPr>
          </a:lstStyle>
          <a:p>
            <a:r>
              <a:rPr lang="en-US" dirty="0"/>
              <a:t>Insert section title here</a:t>
            </a:r>
            <a:endParaRPr lang="en-GB" dirty="0"/>
          </a:p>
        </p:txBody>
      </p:sp>
      <p:sp>
        <p:nvSpPr>
          <p:cNvPr id="3" name="Text Placeholder 2"/>
          <p:cNvSpPr>
            <a:spLocks noGrp="1"/>
          </p:cNvSpPr>
          <p:nvPr>
            <p:ph type="body" idx="1" hasCustomPrompt="1"/>
          </p:nvPr>
        </p:nvSpPr>
        <p:spPr>
          <a:xfrm>
            <a:off x="226800" y="2599178"/>
            <a:ext cx="7772400" cy="1125538"/>
          </a:xfrm>
          <a:prstGeom prst="rect">
            <a:avLst/>
          </a:prstGeom>
        </p:spPr>
        <p:txBody>
          <a:bodyPr lIns="91431" tIns="45716" rIns="91431" bIns="45716" anchor="t"/>
          <a:lstStyle>
            <a:lvl1pPr marL="0" indent="0">
              <a:buNone/>
              <a:defRPr sz="2100">
                <a:latin typeface="+mj-lt"/>
              </a:defRPr>
            </a:lvl1pPr>
            <a:lvl2pPr marL="457155" indent="0">
              <a:buNone/>
              <a:defRPr sz="1700"/>
            </a:lvl2pPr>
            <a:lvl3pPr marL="914312" indent="0">
              <a:buNone/>
              <a:defRPr sz="1600"/>
            </a:lvl3pPr>
            <a:lvl4pPr marL="1371468" indent="0">
              <a:buNone/>
              <a:defRPr sz="1400"/>
            </a:lvl4pPr>
            <a:lvl5pPr marL="1828623" indent="0">
              <a:buNone/>
              <a:defRPr sz="1400"/>
            </a:lvl5pPr>
            <a:lvl6pPr marL="2285778" indent="0">
              <a:buNone/>
              <a:defRPr sz="1400"/>
            </a:lvl6pPr>
            <a:lvl7pPr marL="2742935" indent="0">
              <a:buNone/>
              <a:defRPr sz="1400"/>
            </a:lvl7pPr>
            <a:lvl8pPr marL="3200090" indent="0">
              <a:buNone/>
              <a:defRPr sz="1400"/>
            </a:lvl8pPr>
            <a:lvl9pPr marL="3657246" indent="0">
              <a:buNone/>
              <a:defRPr sz="1400"/>
            </a:lvl9pPr>
          </a:lstStyle>
          <a:p>
            <a:pPr lvl="0"/>
            <a:r>
              <a:rPr lang="en-US" dirty="0"/>
              <a:t>Insert section sub title here, e.g. the name of the person presenting</a:t>
            </a:r>
          </a:p>
        </p:txBody>
      </p:sp>
    </p:spTree>
    <p:extLst>
      <p:ext uri="{BB962C8B-B14F-4D97-AF65-F5344CB8AC3E}">
        <p14:creationId xmlns:p14="http://schemas.microsoft.com/office/powerpoint/2010/main" val="2588912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 text only layou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227013" y="270000"/>
            <a:ext cx="7225308" cy="504056"/>
          </a:xfrm>
        </p:spPr>
        <p:txBody>
          <a:bodyPr lIns="35996" tIns="39596" bIns="0"/>
          <a:lstStyle>
            <a:lvl1pPr>
              <a:defRPr sz="3200">
                <a:latin typeface="Arial Narrow" panose="020B0606020202030204" pitchFamily="34" charset="0"/>
              </a:defRPr>
            </a:lvl1pPr>
          </a:lstStyle>
          <a:p>
            <a:r>
              <a:rPr lang="en-US" dirty="0"/>
              <a:t>Slide headline goes here</a:t>
            </a:r>
            <a:endParaRPr lang="en-GB" dirty="0"/>
          </a:p>
        </p:txBody>
      </p:sp>
      <p:sp>
        <p:nvSpPr>
          <p:cNvPr id="7" name="Content Placeholder 2"/>
          <p:cNvSpPr>
            <a:spLocks noGrp="1"/>
          </p:cNvSpPr>
          <p:nvPr>
            <p:ph idx="1" hasCustomPrompt="1"/>
          </p:nvPr>
        </p:nvSpPr>
        <p:spPr>
          <a:xfrm>
            <a:off x="226801" y="1132384"/>
            <a:ext cx="4185990" cy="3600400"/>
          </a:xfrm>
          <a:prstGeom prst="rect">
            <a:avLst/>
          </a:prstGeom>
        </p:spPr>
        <p:txBody>
          <a:bodyPr lIns="35996" tIns="35996" rIns="35996" bIns="35996"/>
          <a:lstStyle>
            <a:lvl1pPr>
              <a:defRPr sz="3200">
                <a:latin typeface="Georgia" panose="02040502050405020303" pitchFamily="18" charset="0"/>
              </a:defRPr>
            </a:lvl1pPr>
            <a:lvl2pPr>
              <a:defRPr sz="2900">
                <a:latin typeface="Georgia" panose="02040502050405020303" pitchFamily="18" charset="0"/>
              </a:defRPr>
            </a:lvl2pPr>
            <a:lvl3pPr>
              <a:defRPr sz="2400">
                <a:latin typeface="Georgia" panose="02040502050405020303" pitchFamily="18" charset="0"/>
              </a:defRPr>
            </a:lvl3pPr>
            <a:lvl4pPr>
              <a:defRPr sz="2100">
                <a:latin typeface="Georgia" panose="02040502050405020303" pitchFamily="18" charset="0"/>
              </a:defRPr>
            </a:lvl4pPr>
            <a:lvl5pPr>
              <a:defRPr sz="1700">
                <a:latin typeface="Georgia" panose="02040502050405020303" pitchFamily="18" charset="0"/>
              </a:defRPr>
            </a:lvl5pPr>
          </a:lstStyle>
          <a:p>
            <a:pPr lvl="0"/>
            <a:r>
              <a:rPr lang="en-US" dirty="0"/>
              <a:t>Slide text content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2"/>
          <p:cNvSpPr>
            <a:spLocks noGrp="1"/>
          </p:cNvSpPr>
          <p:nvPr>
            <p:ph idx="10" hasCustomPrompt="1"/>
          </p:nvPr>
        </p:nvSpPr>
        <p:spPr>
          <a:xfrm>
            <a:off x="4716016" y="1132384"/>
            <a:ext cx="4185990" cy="3600400"/>
          </a:xfrm>
          <a:prstGeom prst="rect">
            <a:avLst/>
          </a:prstGeom>
        </p:spPr>
        <p:txBody>
          <a:bodyPr lIns="35996" tIns="35996" rIns="35996" bIns="35996"/>
          <a:lstStyle>
            <a:lvl1pPr>
              <a:defRPr sz="3200">
                <a:latin typeface="Georgia" panose="02040502050405020303" pitchFamily="18" charset="0"/>
              </a:defRPr>
            </a:lvl1pPr>
            <a:lvl2pPr>
              <a:defRPr sz="2900">
                <a:latin typeface="Georgia" panose="02040502050405020303" pitchFamily="18" charset="0"/>
              </a:defRPr>
            </a:lvl2pPr>
            <a:lvl3pPr>
              <a:defRPr sz="2400">
                <a:latin typeface="Georgia" panose="02040502050405020303" pitchFamily="18" charset="0"/>
              </a:defRPr>
            </a:lvl3pPr>
            <a:lvl4pPr>
              <a:defRPr sz="2100">
                <a:latin typeface="Georgia" panose="02040502050405020303" pitchFamily="18" charset="0"/>
              </a:defRPr>
            </a:lvl4pPr>
            <a:lvl5pPr>
              <a:defRPr sz="1700">
                <a:latin typeface="Georgia" panose="02040502050405020303" pitchFamily="18" charset="0"/>
              </a:defRPr>
            </a:lvl5pPr>
          </a:lstStyle>
          <a:p>
            <a:pPr lvl="0"/>
            <a:r>
              <a:rPr lang="en-US" dirty="0"/>
              <a:t>Slide text content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403873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nd singlelarge picture layou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227013" y="270000"/>
            <a:ext cx="7225308" cy="504056"/>
          </a:xfrm>
        </p:spPr>
        <p:txBody>
          <a:bodyPr lIns="35996" tIns="39596" bIns="0"/>
          <a:lstStyle>
            <a:lvl1pPr>
              <a:defRPr sz="3200">
                <a:latin typeface="Arial Narrow" panose="020B0606020202030204" pitchFamily="34" charset="0"/>
              </a:defRPr>
            </a:lvl1pPr>
          </a:lstStyle>
          <a:p>
            <a:r>
              <a:rPr lang="en-US" dirty="0"/>
              <a:t>Slide headline goes here</a:t>
            </a:r>
            <a:endParaRPr lang="en-GB" dirty="0"/>
          </a:p>
        </p:txBody>
      </p:sp>
      <p:sp>
        <p:nvSpPr>
          <p:cNvPr id="8" name="Content Placeholder 2"/>
          <p:cNvSpPr>
            <a:spLocks noGrp="1"/>
          </p:cNvSpPr>
          <p:nvPr>
            <p:ph idx="1" hasCustomPrompt="1"/>
          </p:nvPr>
        </p:nvSpPr>
        <p:spPr>
          <a:xfrm>
            <a:off x="226801" y="1132384"/>
            <a:ext cx="2664001" cy="3600400"/>
          </a:xfrm>
          <a:prstGeom prst="rect">
            <a:avLst/>
          </a:prstGeom>
        </p:spPr>
        <p:txBody>
          <a:bodyPr lIns="35996" tIns="35996" rIns="35996" bIns="35996"/>
          <a:lstStyle>
            <a:lvl1pPr>
              <a:defRPr sz="2900">
                <a:latin typeface="Georgia" panose="02040502050405020303" pitchFamily="18" charset="0"/>
              </a:defRPr>
            </a:lvl1pPr>
            <a:lvl2pPr>
              <a:defRPr sz="2400">
                <a:latin typeface="Georgia" panose="02040502050405020303" pitchFamily="18" charset="0"/>
              </a:defRPr>
            </a:lvl2pPr>
            <a:lvl3pPr>
              <a:defRPr sz="2100">
                <a:latin typeface="Georgia" panose="02040502050405020303" pitchFamily="18" charset="0"/>
              </a:defRPr>
            </a:lvl3pPr>
            <a:lvl4pPr>
              <a:defRPr sz="1700">
                <a:latin typeface="Georgia" panose="02040502050405020303" pitchFamily="18" charset="0"/>
              </a:defRPr>
            </a:lvl4pPr>
            <a:lvl5pPr>
              <a:defRPr sz="1600">
                <a:latin typeface="Georgia" panose="02040502050405020303" pitchFamily="18" charset="0"/>
              </a:defRPr>
            </a:lvl5pPr>
          </a:lstStyle>
          <a:p>
            <a:pPr lvl="0"/>
            <a:r>
              <a:rPr lang="en-US" dirty="0"/>
              <a:t>Slide text content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Picture Placeholder 9"/>
          <p:cNvSpPr>
            <a:spLocks noGrp="1"/>
          </p:cNvSpPr>
          <p:nvPr>
            <p:ph type="pic" sz="quarter" idx="10"/>
          </p:nvPr>
        </p:nvSpPr>
        <p:spPr>
          <a:xfrm>
            <a:off x="3231466" y="1134001"/>
            <a:ext cx="5626801" cy="3600895"/>
          </a:xfrm>
          <a:prstGeom prst="rect">
            <a:avLst/>
          </a:prstGeom>
        </p:spPr>
        <p:txBody>
          <a:bodyPr lIns="91431" tIns="45716" rIns="91431" bIns="45716"/>
          <a:lstStyle/>
          <a:p>
            <a:endParaRPr lang="en-GB"/>
          </a:p>
        </p:txBody>
      </p:sp>
    </p:spTree>
    <p:extLst>
      <p:ext uri="{BB962C8B-B14F-4D97-AF65-F5344CB8AC3E}">
        <p14:creationId xmlns:p14="http://schemas.microsoft.com/office/powerpoint/2010/main" val="1186031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and single small picture layou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227013" y="270000"/>
            <a:ext cx="7225308" cy="504056"/>
          </a:xfrm>
        </p:spPr>
        <p:txBody>
          <a:bodyPr lIns="35996" tIns="39596" bIns="0"/>
          <a:lstStyle>
            <a:lvl1pPr>
              <a:defRPr sz="3200">
                <a:latin typeface="Arial Narrow" panose="020B0606020202030204" pitchFamily="34" charset="0"/>
              </a:defRPr>
            </a:lvl1pPr>
          </a:lstStyle>
          <a:p>
            <a:r>
              <a:rPr lang="en-US" dirty="0"/>
              <a:t>Slide headline goes here</a:t>
            </a:r>
            <a:endParaRPr lang="en-GB" dirty="0"/>
          </a:p>
        </p:txBody>
      </p:sp>
      <p:sp>
        <p:nvSpPr>
          <p:cNvPr id="8" name="Content Placeholder 2"/>
          <p:cNvSpPr>
            <a:spLocks noGrp="1"/>
          </p:cNvSpPr>
          <p:nvPr>
            <p:ph idx="1" hasCustomPrompt="1"/>
          </p:nvPr>
        </p:nvSpPr>
        <p:spPr>
          <a:xfrm>
            <a:off x="241994" y="1132384"/>
            <a:ext cx="5626150" cy="3600400"/>
          </a:xfrm>
          <a:prstGeom prst="rect">
            <a:avLst/>
          </a:prstGeom>
        </p:spPr>
        <p:txBody>
          <a:bodyPr lIns="35996" tIns="35996" rIns="35996" bIns="35996"/>
          <a:lstStyle>
            <a:lvl1pPr>
              <a:defRPr sz="3200">
                <a:latin typeface="Georgia" panose="02040502050405020303" pitchFamily="18" charset="0"/>
              </a:defRPr>
            </a:lvl1pPr>
            <a:lvl2pPr>
              <a:defRPr sz="2900">
                <a:latin typeface="Georgia" panose="02040502050405020303" pitchFamily="18" charset="0"/>
              </a:defRPr>
            </a:lvl2pPr>
            <a:lvl3pPr>
              <a:defRPr sz="2400">
                <a:latin typeface="Georgia" panose="02040502050405020303" pitchFamily="18" charset="0"/>
              </a:defRPr>
            </a:lvl3pPr>
            <a:lvl4pPr>
              <a:defRPr sz="2100">
                <a:latin typeface="Georgia" panose="02040502050405020303" pitchFamily="18" charset="0"/>
              </a:defRPr>
            </a:lvl4pPr>
            <a:lvl5pPr>
              <a:defRPr sz="1700">
                <a:latin typeface="Georgia" panose="02040502050405020303" pitchFamily="18" charset="0"/>
              </a:defRPr>
            </a:lvl5pPr>
          </a:lstStyle>
          <a:p>
            <a:pPr lvl="0"/>
            <a:r>
              <a:rPr lang="en-US" dirty="0"/>
              <a:t>Slide text content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Picture Placeholder 9"/>
          <p:cNvSpPr>
            <a:spLocks noGrp="1"/>
          </p:cNvSpPr>
          <p:nvPr>
            <p:ph type="pic" sz="quarter" idx="10"/>
          </p:nvPr>
        </p:nvSpPr>
        <p:spPr>
          <a:xfrm>
            <a:off x="6156177" y="1134001"/>
            <a:ext cx="2664296" cy="3600895"/>
          </a:xfrm>
          <a:prstGeom prst="rect">
            <a:avLst/>
          </a:prstGeom>
        </p:spPr>
        <p:txBody>
          <a:bodyPr lIns="91431" tIns="45716" rIns="91431" bIns="45716"/>
          <a:lstStyle/>
          <a:p>
            <a:endParaRPr lang="en-GB"/>
          </a:p>
        </p:txBody>
      </p:sp>
    </p:spTree>
    <p:extLst>
      <p:ext uri="{BB962C8B-B14F-4D97-AF65-F5344CB8AC3E}">
        <p14:creationId xmlns:p14="http://schemas.microsoft.com/office/powerpoint/2010/main" val="3655159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with introduction and single small picture layou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227013" y="270000"/>
            <a:ext cx="7225308" cy="504056"/>
          </a:xfrm>
        </p:spPr>
        <p:txBody>
          <a:bodyPr lIns="35996" tIns="39596" bIns="0"/>
          <a:lstStyle>
            <a:lvl1pPr>
              <a:defRPr sz="3200">
                <a:latin typeface="Arial Narrow" panose="020B0606020202030204" pitchFamily="34" charset="0"/>
              </a:defRPr>
            </a:lvl1pPr>
          </a:lstStyle>
          <a:p>
            <a:r>
              <a:rPr lang="en-US" dirty="0"/>
              <a:t>Slide headline goes here</a:t>
            </a:r>
            <a:endParaRPr lang="en-GB" dirty="0"/>
          </a:p>
        </p:txBody>
      </p:sp>
      <p:sp>
        <p:nvSpPr>
          <p:cNvPr id="8" name="Content Placeholder 2"/>
          <p:cNvSpPr>
            <a:spLocks noGrp="1"/>
          </p:cNvSpPr>
          <p:nvPr>
            <p:ph idx="1" hasCustomPrompt="1"/>
          </p:nvPr>
        </p:nvSpPr>
        <p:spPr>
          <a:xfrm>
            <a:off x="241994" y="2212505"/>
            <a:ext cx="5626150" cy="2520280"/>
          </a:xfrm>
          <a:prstGeom prst="rect">
            <a:avLst/>
          </a:prstGeom>
        </p:spPr>
        <p:txBody>
          <a:bodyPr lIns="35996" tIns="35996" rIns="35996" bIns="35996"/>
          <a:lstStyle>
            <a:lvl1pPr>
              <a:defRPr sz="3200">
                <a:latin typeface="Georgia" panose="02040502050405020303" pitchFamily="18" charset="0"/>
              </a:defRPr>
            </a:lvl1pPr>
            <a:lvl2pPr>
              <a:defRPr sz="2900">
                <a:latin typeface="Georgia" panose="02040502050405020303" pitchFamily="18" charset="0"/>
              </a:defRPr>
            </a:lvl2pPr>
            <a:lvl3pPr>
              <a:defRPr sz="2400">
                <a:latin typeface="Georgia" panose="02040502050405020303" pitchFamily="18" charset="0"/>
              </a:defRPr>
            </a:lvl3pPr>
            <a:lvl4pPr>
              <a:defRPr sz="2100">
                <a:latin typeface="Georgia" panose="02040502050405020303" pitchFamily="18" charset="0"/>
              </a:defRPr>
            </a:lvl4pPr>
            <a:lvl5pPr>
              <a:defRPr sz="1700">
                <a:latin typeface="Georgia" panose="02040502050405020303" pitchFamily="18" charset="0"/>
              </a:defRPr>
            </a:lvl5pPr>
          </a:lstStyle>
          <a:p>
            <a:pPr lvl="0"/>
            <a:r>
              <a:rPr lang="en-US" dirty="0"/>
              <a:t>Slide text content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Picture Placeholder 9"/>
          <p:cNvSpPr>
            <a:spLocks noGrp="1"/>
          </p:cNvSpPr>
          <p:nvPr>
            <p:ph type="pic" sz="quarter" idx="10"/>
          </p:nvPr>
        </p:nvSpPr>
        <p:spPr>
          <a:xfrm>
            <a:off x="6156177" y="1134001"/>
            <a:ext cx="2664296" cy="3600895"/>
          </a:xfrm>
          <a:prstGeom prst="rect">
            <a:avLst/>
          </a:prstGeom>
        </p:spPr>
        <p:txBody>
          <a:bodyPr lIns="91431" tIns="45716" rIns="91431" bIns="45716"/>
          <a:lstStyle/>
          <a:p>
            <a:endParaRPr lang="en-GB"/>
          </a:p>
        </p:txBody>
      </p:sp>
      <p:sp>
        <p:nvSpPr>
          <p:cNvPr id="5" name="Content Placeholder 2"/>
          <p:cNvSpPr>
            <a:spLocks noGrp="1"/>
          </p:cNvSpPr>
          <p:nvPr>
            <p:ph idx="11" hasCustomPrompt="1"/>
          </p:nvPr>
        </p:nvSpPr>
        <p:spPr>
          <a:xfrm>
            <a:off x="226800" y="1132384"/>
            <a:ext cx="5626150" cy="936104"/>
          </a:xfrm>
          <a:prstGeom prst="rect">
            <a:avLst/>
          </a:prstGeom>
        </p:spPr>
        <p:txBody>
          <a:bodyPr lIns="35996" tIns="35996" rIns="35996" bIns="35996"/>
          <a:lstStyle>
            <a:lvl1pPr marL="0" indent="0">
              <a:buFontTx/>
              <a:buNone/>
              <a:defRPr lang="en-GB" sz="1700" b="1" i="0" u="none" strike="noStrike" baseline="0" smtClean="0">
                <a:latin typeface="+mj-lt"/>
              </a:defRPr>
            </a:lvl1pPr>
            <a:lvl2pPr>
              <a:defRPr sz="2900">
                <a:latin typeface="Georgia" panose="02040502050405020303" pitchFamily="18" charset="0"/>
              </a:defRPr>
            </a:lvl2pPr>
            <a:lvl3pPr>
              <a:defRPr sz="2400">
                <a:latin typeface="Georgia" panose="02040502050405020303" pitchFamily="18" charset="0"/>
              </a:defRPr>
            </a:lvl3pPr>
            <a:lvl4pPr>
              <a:defRPr sz="2100">
                <a:latin typeface="Georgia" panose="02040502050405020303" pitchFamily="18" charset="0"/>
              </a:defRPr>
            </a:lvl4pPr>
            <a:lvl5pPr>
              <a:defRPr sz="1700">
                <a:latin typeface="Georgia" panose="02040502050405020303" pitchFamily="18" charset="0"/>
              </a:defRPr>
            </a:lvl5pPr>
          </a:lstStyle>
          <a:p>
            <a:pPr lvl="0"/>
            <a:r>
              <a:rPr lang="en-GB" i="0" dirty="0"/>
              <a:t>This is the area where you should put your introduction to the slide. </a:t>
            </a:r>
            <a:br>
              <a:rPr lang="en-GB" i="0" dirty="0"/>
            </a:br>
            <a:r>
              <a:rPr lang="en-GB" i="0" dirty="0"/>
              <a:t>3 lines maximum.</a:t>
            </a:r>
          </a:p>
        </p:txBody>
      </p:sp>
    </p:spTree>
    <p:extLst>
      <p:ext uri="{BB962C8B-B14F-4D97-AF65-F5344CB8AC3E}">
        <p14:creationId xmlns:p14="http://schemas.microsoft.com/office/powerpoint/2010/main" val="3316750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7015" y="385764"/>
            <a:ext cx="6283325" cy="511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1640" tIns="40822" rIns="81640" bIns="40822" numCol="1" anchor="ctr" anchorCtr="0" compatLnSpc="1">
            <a:prstTxWarp prst="textNoShape">
              <a:avLst/>
            </a:prstTxWarp>
          </a:bodyPr>
          <a:lstStyle/>
          <a:p>
            <a:pPr lvl="0"/>
            <a:r>
              <a:rPr lang="en-GB" dirty="0"/>
              <a:t>The NFWI MS PowerPoint Slide Master</a:t>
            </a:r>
          </a:p>
        </p:txBody>
      </p:sp>
      <p:sp>
        <p:nvSpPr>
          <p:cNvPr id="1027" name="Rectangle 3"/>
          <p:cNvSpPr>
            <a:spLocks noChangeArrowheads="1"/>
          </p:cNvSpPr>
          <p:nvPr/>
        </p:nvSpPr>
        <p:spPr bwMode="auto">
          <a:xfrm>
            <a:off x="295277" y="874713"/>
            <a:ext cx="8569325" cy="12700"/>
          </a:xfrm>
          <a:prstGeom prst="rect">
            <a:avLst/>
          </a:prstGeom>
          <a:solidFill>
            <a:srgbClr val="5E780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1" tIns="45716" rIns="91431" bIns="45716" anchor="ctr"/>
          <a:lstStyle/>
          <a:p>
            <a:endParaRPr lang="en-US" dirty="0"/>
          </a:p>
        </p:txBody>
      </p:sp>
      <p:pic>
        <p:nvPicPr>
          <p:cNvPr id="1028" name="Picture 4" descr="theWI_StrapStack_RGB"/>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8229600" y="338138"/>
            <a:ext cx="622301"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7" r:id="rId1"/>
    <p:sldLayoutId id="2147483700" r:id="rId2"/>
    <p:sldLayoutId id="2147483701" r:id="rId3"/>
    <p:sldLayoutId id="2147483687" r:id="rId4"/>
    <p:sldLayoutId id="2147483688" r:id="rId5"/>
    <p:sldLayoutId id="2147483689" r:id="rId6"/>
    <p:sldLayoutId id="2147483690" r:id="rId7"/>
    <p:sldLayoutId id="2147483698" r:id="rId8"/>
    <p:sldLayoutId id="2147483699" r:id="rId9"/>
    <p:sldLayoutId id="2147483692" r:id="rId10"/>
  </p:sldLayoutIdLst>
  <p:txStyles>
    <p:titleStyle>
      <a:lvl1pPr algn="l" defTabSz="815897" rtl="0" eaLnBrk="0" fontAlgn="base" hangingPunct="0">
        <a:spcBef>
          <a:spcPct val="0"/>
        </a:spcBef>
        <a:spcAft>
          <a:spcPct val="0"/>
        </a:spcAft>
        <a:defRPr sz="2400" baseline="0">
          <a:solidFill>
            <a:srgbClr val="004236"/>
          </a:solidFill>
          <a:latin typeface="+mj-lt"/>
          <a:ea typeface="+mj-ea"/>
          <a:cs typeface="+mj-cs"/>
        </a:defRPr>
      </a:lvl1pPr>
      <a:lvl2pPr algn="l" defTabSz="815897" rtl="0" eaLnBrk="0" fontAlgn="base" hangingPunct="0">
        <a:spcBef>
          <a:spcPct val="0"/>
        </a:spcBef>
        <a:spcAft>
          <a:spcPct val="0"/>
        </a:spcAft>
        <a:defRPr sz="2400">
          <a:solidFill>
            <a:srgbClr val="004236"/>
          </a:solidFill>
          <a:latin typeface="Georgia" pitchFamily="18" charset="0"/>
        </a:defRPr>
      </a:lvl2pPr>
      <a:lvl3pPr algn="l" defTabSz="815897" rtl="0" eaLnBrk="0" fontAlgn="base" hangingPunct="0">
        <a:spcBef>
          <a:spcPct val="0"/>
        </a:spcBef>
        <a:spcAft>
          <a:spcPct val="0"/>
        </a:spcAft>
        <a:defRPr sz="2400">
          <a:solidFill>
            <a:srgbClr val="004236"/>
          </a:solidFill>
          <a:latin typeface="Georgia" pitchFamily="18" charset="0"/>
        </a:defRPr>
      </a:lvl3pPr>
      <a:lvl4pPr algn="l" defTabSz="815897" rtl="0" eaLnBrk="0" fontAlgn="base" hangingPunct="0">
        <a:spcBef>
          <a:spcPct val="0"/>
        </a:spcBef>
        <a:spcAft>
          <a:spcPct val="0"/>
        </a:spcAft>
        <a:defRPr sz="2400">
          <a:solidFill>
            <a:srgbClr val="004236"/>
          </a:solidFill>
          <a:latin typeface="Georgia" pitchFamily="18" charset="0"/>
        </a:defRPr>
      </a:lvl4pPr>
      <a:lvl5pPr algn="l" defTabSz="815897" rtl="0" eaLnBrk="0" fontAlgn="base" hangingPunct="0">
        <a:spcBef>
          <a:spcPct val="0"/>
        </a:spcBef>
        <a:spcAft>
          <a:spcPct val="0"/>
        </a:spcAft>
        <a:defRPr sz="2400">
          <a:solidFill>
            <a:srgbClr val="004236"/>
          </a:solidFill>
          <a:latin typeface="Georgia" pitchFamily="18" charset="0"/>
        </a:defRPr>
      </a:lvl5pPr>
      <a:lvl6pPr marL="457155" algn="l" defTabSz="815897" rtl="0" fontAlgn="base">
        <a:spcBef>
          <a:spcPct val="0"/>
        </a:spcBef>
        <a:spcAft>
          <a:spcPct val="0"/>
        </a:spcAft>
        <a:defRPr sz="2400">
          <a:solidFill>
            <a:srgbClr val="004236"/>
          </a:solidFill>
          <a:latin typeface="Georgia" pitchFamily="18" charset="0"/>
        </a:defRPr>
      </a:lvl6pPr>
      <a:lvl7pPr marL="914312" algn="l" defTabSz="815897" rtl="0" fontAlgn="base">
        <a:spcBef>
          <a:spcPct val="0"/>
        </a:spcBef>
        <a:spcAft>
          <a:spcPct val="0"/>
        </a:spcAft>
        <a:defRPr sz="2400">
          <a:solidFill>
            <a:srgbClr val="004236"/>
          </a:solidFill>
          <a:latin typeface="Georgia" pitchFamily="18" charset="0"/>
        </a:defRPr>
      </a:lvl7pPr>
      <a:lvl8pPr marL="1371468" algn="l" defTabSz="815897" rtl="0" fontAlgn="base">
        <a:spcBef>
          <a:spcPct val="0"/>
        </a:spcBef>
        <a:spcAft>
          <a:spcPct val="0"/>
        </a:spcAft>
        <a:defRPr sz="2400">
          <a:solidFill>
            <a:srgbClr val="004236"/>
          </a:solidFill>
          <a:latin typeface="Georgia" pitchFamily="18" charset="0"/>
        </a:defRPr>
      </a:lvl8pPr>
      <a:lvl9pPr marL="1828623" algn="l" defTabSz="815897" rtl="0" fontAlgn="base">
        <a:spcBef>
          <a:spcPct val="0"/>
        </a:spcBef>
        <a:spcAft>
          <a:spcPct val="0"/>
        </a:spcAft>
        <a:defRPr sz="2400">
          <a:solidFill>
            <a:srgbClr val="004236"/>
          </a:solidFill>
          <a:latin typeface="Georgia" pitchFamily="18" charset="0"/>
        </a:defRPr>
      </a:lvl9pPr>
    </p:titleStyle>
    <p:bodyStyle>
      <a:lvl1pPr marL="307944" indent="-307944" algn="l" defTabSz="815897" rtl="0" eaLnBrk="0" fontAlgn="base" hangingPunct="0">
        <a:spcBef>
          <a:spcPct val="20000"/>
        </a:spcBef>
        <a:spcAft>
          <a:spcPct val="0"/>
        </a:spcAft>
        <a:buChar char="•"/>
        <a:defRPr sz="2900">
          <a:solidFill>
            <a:srgbClr val="004236"/>
          </a:solidFill>
          <a:latin typeface="+mn-lt"/>
          <a:ea typeface="+mn-ea"/>
          <a:cs typeface="+mn-cs"/>
        </a:defRPr>
      </a:lvl1pPr>
      <a:lvl2pPr marL="661924" indent="-253976" algn="l" defTabSz="815897" rtl="0" eaLnBrk="0" fontAlgn="base" hangingPunct="0">
        <a:spcBef>
          <a:spcPct val="20000"/>
        </a:spcBef>
        <a:spcAft>
          <a:spcPct val="0"/>
        </a:spcAft>
        <a:buChar char="–"/>
        <a:defRPr sz="2500">
          <a:solidFill>
            <a:srgbClr val="004236"/>
          </a:solidFill>
          <a:latin typeface="FS Sally Medium" pitchFamily="50" charset="0"/>
        </a:defRPr>
      </a:lvl2pPr>
      <a:lvl3pPr marL="1020665" indent="-204768" algn="l" defTabSz="815897" rtl="0" eaLnBrk="0" fontAlgn="base" hangingPunct="0">
        <a:spcBef>
          <a:spcPct val="20000"/>
        </a:spcBef>
        <a:spcAft>
          <a:spcPct val="0"/>
        </a:spcAft>
        <a:buChar char="•"/>
        <a:defRPr sz="2200">
          <a:solidFill>
            <a:srgbClr val="004236"/>
          </a:solidFill>
          <a:latin typeface="FS Sally Medium" pitchFamily="50" charset="0"/>
        </a:defRPr>
      </a:lvl3pPr>
      <a:lvl4pPr marL="1428612" indent="-204768" algn="l" defTabSz="815897" rtl="0" eaLnBrk="0" fontAlgn="base" hangingPunct="0">
        <a:spcBef>
          <a:spcPct val="20000"/>
        </a:spcBef>
        <a:spcAft>
          <a:spcPct val="0"/>
        </a:spcAft>
        <a:buChar char="–"/>
        <a:defRPr sz="1700">
          <a:solidFill>
            <a:srgbClr val="004236"/>
          </a:solidFill>
          <a:latin typeface="FS Sally" pitchFamily="50" charset="0"/>
        </a:defRPr>
      </a:lvl4pPr>
      <a:lvl5pPr marL="1836560" indent="-203181" algn="l" defTabSz="815897" rtl="0" eaLnBrk="0" fontAlgn="base" hangingPunct="0">
        <a:spcBef>
          <a:spcPct val="20000"/>
        </a:spcBef>
        <a:spcAft>
          <a:spcPct val="0"/>
        </a:spcAft>
        <a:buChar char="»"/>
        <a:defRPr sz="1700">
          <a:solidFill>
            <a:srgbClr val="004236"/>
          </a:solidFill>
          <a:latin typeface="FS Sally" pitchFamily="50" charset="0"/>
        </a:defRPr>
      </a:lvl5pPr>
      <a:lvl6pPr marL="2293717" indent="-203181" algn="l" defTabSz="815897" rtl="0" fontAlgn="base">
        <a:spcBef>
          <a:spcPct val="20000"/>
        </a:spcBef>
        <a:spcAft>
          <a:spcPct val="0"/>
        </a:spcAft>
        <a:buChar char="»"/>
        <a:defRPr sz="1700">
          <a:solidFill>
            <a:srgbClr val="004236"/>
          </a:solidFill>
          <a:latin typeface="FS Sally" pitchFamily="50" charset="0"/>
        </a:defRPr>
      </a:lvl6pPr>
      <a:lvl7pPr marL="2750872" indent="-203181" algn="l" defTabSz="815897" rtl="0" fontAlgn="base">
        <a:spcBef>
          <a:spcPct val="20000"/>
        </a:spcBef>
        <a:spcAft>
          <a:spcPct val="0"/>
        </a:spcAft>
        <a:buChar char="»"/>
        <a:defRPr sz="1700">
          <a:solidFill>
            <a:srgbClr val="004236"/>
          </a:solidFill>
          <a:latin typeface="FS Sally" pitchFamily="50" charset="0"/>
        </a:defRPr>
      </a:lvl7pPr>
      <a:lvl8pPr marL="3208027" indent="-203181" algn="l" defTabSz="815897" rtl="0" fontAlgn="base">
        <a:spcBef>
          <a:spcPct val="20000"/>
        </a:spcBef>
        <a:spcAft>
          <a:spcPct val="0"/>
        </a:spcAft>
        <a:buChar char="»"/>
        <a:defRPr sz="1700">
          <a:solidFill>
            <a:srgbClr val="004236"/>
          </a:solidFill>
          <a:latin typeface="FS Sally" pitchFamily="50" charset="0"/>
        </a:defRPr>
      </a:lvl8pPr>
      <a:lvl9pPr marL="3665183" indent="-203181" algn="l" defTabSz="815897" rtl="0" fontAlgn="base">
        <a:spcBef>
          <a:spcPct val="20000"/>
        </a:spcBef>
        <a:spcAft>
          <a:spcPct val="0"/>
        </a:spcAft>
        <a:buChar char="»"/>
        <a:defRPr sz="1700">
          <a:solidFill>
            <a:srgbClr val="004236"/>
          </a:solidFill>
          <a:latin typeface="FS Sally" pitchFamily="50" charset="0"/>
        </a:defRPr>
      </a:lvl9pPr>
    </p:bodyStyle>
    <p:otherStyle>
      <a:defPPr>
        <a:defRPr lang="en-US"/>
      </a:defPPr>
      <a:lvl1pPr marL="0" algn="l" defTabSz="914312" rtl="0" eaLnBrk="1" latinLnBrk="0" hangingPunct="1">
        <a:defRPr sz="1700" kern="1200">
          <a:solidFill>
            <a:schemeClr val="tx1"/>
          </a:solidFill>
          <a:latin typeface="+mn-lt"/>
          <a:ea typeface="+mn-ea"/>
          <a:cs typeface="+mn-cs"/>
        </a:defRPr>
      </a:lvl1pPr>
      <a:lvl2pPr marL="457155" algn="l" defTabSz="914312" rtl="0" eaLnBrk="1" latinLnBrk="0" hangingPunct="1">
        <a:defRPr sz="1700" kern="1200">
          <a:solidFill>
            <a:schemeClr val="tx1"/>
          </a:solidFill>
          <a:latin typeface="+mn-lt"/>
          <a:ea typeface="+mn-ea"/>
          <a:cs typeface="+mn-cs"/>
        </a:defRPr>
      </a:lvl2pPr>
      <a:lvl3pPr marL="914312" algn="l" defTabSz="914312" rtl="0" eaLnBrk="1" latinLnBrk="0" hangingPunct="1">
        <a:defRPr sz="1700" kern="1200">
          <a:solidFill>
            <a:schemeClr val="tx1"/>
          </a:solidFill>
          <a:latin typeface="+mn-lt"/>
          <a:ea typeface="+mn-ea"/>
          <a:cs typeface="+mn-cs"/>
        </a:defRPr>
      </a:lvl3pPr>
      <a:lvl4pPr marL="1371468" algn="l" defTabSz="914312" rtl="0" eaLnBrk="1" latinLnBrk="0" hangingPunct="1">
        <a:defRPr sz="1700" kern="1200">
          <a:solidFill>
            <a:schemeClr val="tx1"/>
          </a:solidFill>
          <a:latin typeface="+mn-lt"/>
          <a:ea typeface="+mn-ea"/>
          <a:cs typeface="+mn-cs"/>
        </a:defRPr>
      </a:lvl4pPr>
      <a:lvl5pPr marL="1828623" algn="l" defTabSz="914312" rtl="0" eaLnBrk="1" latinLnBrk="0" hangingPunct="1">
        <a:defRPr sz="1700" kern="1200">
          <a:solidFill>
            <a:schemeClr val="tx1"/>
          </a:solidFill>
          <a:latin typeface="+mn-lt"/>
          <a:ea typeface="+mn-ea"/>
          <a:cs typeface="+mn-cs"/>
        </a:defRPr>
      </a:lvl5pPr>
      <a:lvl6pPr marL="2285778" algn="l" defTabSz="914312" rtl="0" eaLnBrk="1" latinLnBrk="0" hangingPunct="1">
        <a:defRPr sz="1700" kern="1200">
          <a:solidFill>
            <a:schemeClr val="tx1"/>
          </a:solidFill>
          <a:latin typeface="+mn-lt"/>
          <a:ea typeface="+mn-ea"/>
          <a:cs typeface="+mn-cs"/>
        </a:defRPr>
      </a:lvl6pPr>
      <a:lvl7pPr marL="2742935" algn="l" defTabSz="914312" rtl="0" eaLnBrk="1" latinLnBrk="0" hangingPunct="1">
        <a:defRPr sz="1700" kern="1200">
          <a:solidFill>
            <a:schemeClr val="tx1"/>
          </a:solidFill>
          <a:latin typeface="+mn-lt"/>
          <a:ea typeface="+mn-ea"/>
          <a:cs typeface="+mn-cs"/>
        </a:defRPr>
      </a:lvl7pPr>
      <a:lvl8pPr marL="3200090" algn="l" defTabSz="914312" rtl="0" eaLnBrk="1" latinLnBrk="0" hangingPunct="1">
        <a:defRPr sz="1700" kern="1200">
          <a:solidFill>
            <a:schemeClr val="tx1"/>
          </a:solidFill>
          <a:latin typeface="+mn-lt"/>
          <a:ea typeface="+mn-ea"/>
          <a:cs typeface="+mn-cs"/>
        </a:defRPr>
      </a:lvl8pPr>
      <a:lvl9pPr marL="3657246" algn="l" defTabSz="914312"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www.unseenuk.org/" TargetMode="External"/><Relationship Id="rId2" Type="http://schemas.openxmlformats.org/officeDocument/2006/relationships/hyperlink" Target="https://www.thewi.org.uk/campaigns" TargetMode="External"/><Relationship Id="rId1" Type="http://schemas.openxmlformats.org/officeDocument/2006/relationships/slideLayout" Target="../slideLayouts/slideLayout6.xml"/><Relationship Id="rId6" Type="http://schemas.openxmlformats.org/officeDocument/2006/relationships/hyperlink" Target="https://www.youtube.com/watch?v=Jv1H_fAoOG4" TargetMode="External"/><Relationship Id="rId5" Type="http://schemas.openxmlformats.org/officeDocument/2006/relationships/hyperlink" Target="http://www.freedomunited.org/" TargetMode="External"/><Relationship Id="rId4" Type="http://schemas.openxmlformats.org/officeDocument/2006/relationships/hyperlink" Target="http://www.anti-slavery.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14140" y="1708448"/>
            <a:ext cx="6863680" cy="458944"/>
          </a:xfrm>
        </p:spPr>
        <p:txBody>
          <a:bodyPr/>
          <a:lstStyle/>
          <a:p>
            <a:pPr algn="ctr"/>
            <a:r>
              <a:rPr lang="en-GB" sz="6000" dirty="0"/>
              <a:t/>
            </a:r>
            <a:br>
              <a:rPr lang="en-GB" sz="6000" dirty="0"/>
            </a:br>
            <a:r>
              <a:rPr lang="en-GB" sz="2400" b="1" dirty="0">
                <a:latin typeface="+mj-lt"/>
              </a:rPr>
              <a:t>End modern slavery</a:t>
            </a:r>
          </a:p>
        </p:txBody>
      </p:sp>
      <p:sp>
        <p:nvSpPr>
          <p:cNvPr id="3" name="Rectangle 2"/>
          <p:cNvSpPr/>
          <p:nvPr/>
        </p:nvSpPr>
        <p:spPr>
          <a:xfrm>
            <a:off x="539552" y="340296"/>
            <a:ext cx="4572000" cy="738664"/>
          </a:xfrm>
          <a:prstGeom prst="rect">
            <a:avLst/>
          </a:prstGeom>
        </p:spPr>
        <p:txBody>
          <a:bodyPr>
            <a:spAutoFit/>
          </a:bodyPr>
          <a:lstStyle/>
          <a:p>
            <a:r>
              <a:rPr lang="en-GB" sz="1400" dirty="0"/>
              <a:t>National Federation of Women’s Institutes</a:t>
            </a:r>
            <a:br>
              <a:rPr lang="en-GB" sz="1400" dirty="0"/>
            </a:br>
            <a:r>
              <a:rPr lang="en-GB" sz="1400" dirty="0"/>
              <a:t>Resolution Shortlist </a:t>
            </a:r>
            <a:br>
              <a:rPr lang="en-GB" sz="1400" dirty="0"/>
            </a:br>
            <a:r>
              <a:rPr lang="en-GB" sz="1400" dirty="0"/>
              <a:t>November 2019</a:t>
            </a:r>
          </a:p>
        </p:txBody>
      </p:sp>
      <p:sp>
        <p:nvSpPr>
          <p:cNvPr id="4" name="TextBox 3"/>
          <p:cNvSpPr txBox="1"/>
          <p:nvPr/>
        </p:nvSpPr>
        <p:spPr>
          <a:xfrm>
            <a:off x="1043608" y="2284512"/>
            <a:ext cx="7200800" cy="2031325"/>
          </a:xfrm>
          <a:prstGeom prst="rect">
            <a:avLst/>
          </a:prstGeom>
          <a:noFill/>
        </p:spPr>
        <p:txBody>
          <a:bodyPr wrap="square" rtlCol="0">
            <a:spAutoFit/>
          </a:bodyPr>
          <a:lstStyle/>
          <a:p>
            <a:r>
              <a:rPr lang="en-GB" i="1" dirty="0">
                <a:solidFill>
                  <a:srgbClr val="768838"/>
                </a:solidFill>
              </a:rPr>
              <a:t>“There are tens of thousands of victims of modern slavery hiding in plain sight in the UK. Modern slavery has severe consequences for the health and mental wellbeing of survivors. The NFWI calls on Government to protect victims of modern slavery in the first instance and deliver longer term support to help them rebuild their lives. We call on our members to raise awareness of the prevalence of modern slavery throughout society and to campaign to defeat it.”</a:t>
            </a:r>
            <a:endParaRPr lang="en-GB" dirty="0">
              <a:solidFill>
                <a:srgbClr val="768838"/>
              </a:solidFill>
            </a:endParaRPr>
          </a:p>
        </p:txBody>
      </p:sp>
    </p:spTree>
    <p:extLst>
      <p:ext uri="{BB962C8B-B14F-4D97-AF65-F5344CB8AC3E}">
        <p14:creationId xmlns:p14="http://schemas.microsoft.com/office/powerpoint/2010/main" val="1619335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395536" y="316776"/>
            <a:ext cx="4032448" cy="503900"/>
          </a:xfrm>
          <a:prstGeom prst="rect">
            <a:avLst/>
          </a:prstGeom>
        </p:spPr>
        <p:txBody>
          <a:bodyPr/>
          <a:lstStyle>
            <a:lvl1pPr algn="ctr" defTabSz="914400" rtl="0" eaLnBrk="1" latinLnBrk="0" hangingPunct="1">
              <a:spcBef>
                <a:spcPct val="0"/>
              </a:spcBef>
              <a:buNone/>
              <a:defRPr sz="2400" b="1" kern="1200">
                <a:solidFill>
                  <a:schemeClr val="tx1"/>
                </a:solidFill>
                <a:latin typeface="Georgia"/>
                <a:ea typeface="Georgia"/>
                <a:cs typeface="Georgia"/>
                <a:sym typeface="Georgia"/>
              </a:defRPr>
            </a:lvl1pPr>
          </a:lstStyle>
          <a:p>
            <a:pPr algn="l"/>
            <a:r>
              <a:rPr lang="en-GB" dirty="0">
                <a:solidFill>
                  <a:srgbClr val="004236"/>
                </a:solidFill>
              </a:rPr>
              <a:t>Outline of presentation</a:t>
            </a:r>
          </a:p>
        </p:txBody>
      </p:sp>
      <p:sp>
        <p:nvSpPr>
          <p:cNvPr id="10" name="Content Placeholder 2"/>
          <p:cNvSpPr txBox="1">
            <a:spLocks/>
          </p:cNvSpPr>
          <p:nvPr/>
        </p:nvSpPr>
        <p:spPr>
          <a:xfrm>
            <a:off x="300954" y="1060376"/>
            <a:ext cx="8650487" cy="359929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50000"/>
              </a:lnSpc>
              <a:spcBef>
                <a:spcPts val="400"/>
              </a:spcBef>
              <a:defRPr sz="1800"/>
            </a:pPr>
            <a:r>
              <a:rPr lang="en-GB" sz="1800" dirty="0">
                <a:solidFill>
                  <a:srgbClr val="768838"/>
                </a:solidFill>
                <a:latin typeface="Georgia" panose="02040502050405020303" pitchFamily="18" charset="0"/>
              </a:rPr>
              <a:t>What is the scale of the problem? </a:t>
            </a:r>
          </a:p>
          <a:p>
            <a:pPr>
              <a:lnSpc>
                <a:spcPct val="150000"/>
              </a:lnSpc>
              <a:spcBef>
                <a:spcPts val="400"/>
              </a:spcBef>
              <a:defRPr sz="1800"/>
            </a:pPr>
            <a:r>
              <a:rPr lang="en-GB" sz="1800" dirty="0">
                <a:solidFill>
                  <a:srgbClr val="768838"/>
                </a:solidFill>
                <a:latin typeface="Georgia" panose="02040502050405020303" pitchFamily="18" charset="0"/>
              </a:rPr>
              <a:t>The current situation in the UK </a:t>
            </a:r>
          </a:p>
          <a:p>
            <a:pPr>
              <a:lnSpc>
                <a:spcPct val="150000"/>
              </a:lnSpc>
              <a:spcBef>
                <a:spcPts val="400"/>
              </a:spcBef>
              <a:defRPr sz="1800"/>
            </a:pPr>
            <a:r>
              <a:rPr lang="en-GB" sz="1800" dirty="0">
                <a:solidFill>
                  <a:srgbClr val="768838"/>
                </a:solidFill>
                <a:latin typeface="Georgia" panose="02040502050405020303" pitchFamily="18" charset="0"/>
              </a:rPr>
              <a:t>How the WI could work on this issue if it was passed </a:t>
            </a:r>
          </a:p>
          <a:p>
            <a:pPr>
              <a:lnSpc>
                <a:spcPct val="150000"/>
              </a:lnSpc>
              <a:spcBef>
                <a:spcPts val="400"/>
              </a:spcBef>
              <a:defRPr sz="1800"/>
            </a:pPr>
            <a:r>
              <a:rPr lang="en-GB" sz="1800" dirty="0">
                <a:solidFill>
                  <a:srgbClr val="768838"/>
                </a:solidFill>
                <a:latin typeface="Georgia" panose="02040502050405020303" pitchFamily="18" charset="0"/>
              </a:rPr>
              <a:t>Arguments for the resolution </a:t>
            </a:r>
          </a:p>
          <a:p>
            <a:pPr>
              <a:lnSpc>
                <a:spcPct val="150000"/>
              </a:lnSpc>
              <a:spcBef>
                <a:spcPts val="400"/>
              </a:spcBef>
              <a:defRPr sz="1800"/>
            </a:pPr>
            <a:r>
              <a:rPr lang="en-GB" sz="1800" dirty="0">
                <a:solidFill>
                  <a:srgbClr val="768838"/>
                </a:solidFill>
                <a:latin typeface="Georgia" panose="02040502050405020303" pitchFamily="18" charset="0"/>
              </a:rPr>
              <a:t>Arguments against the resolution</a:t>
            </a:r>
          </a:p>
          <a:p>
            <a:pPr>
              <a:lnSpc>
                <a:spcPct val="150000"/>
              </a:lnSpc>
              <a:spcBef>
                <a:spcPts val="400"/>
              </a:spcBef>
              <a:defRPr sz="1800"/>
            </a:pPr>
            <a:r>
              <a:rPr lang="en-GB" sz="1800" dirty="0">
                <a:solidFill>
                  <a:srgbClr val="768838"/>
                </a:solidFill>
                <a:latin typeface="Georgia" panose="02040502050405020303" pitchFamily="18" charset="0"/>
              </a:rPr>
              <a:t>Further information </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31054" y="3004592"/>
            <a:ext cx="2793523" cy="18631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6363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p:tmAbs val="0"/>
                                  </p:iterate>
                                  <p:childTnLst>
                                    <p:set>
                                      <p:cBhvr>
                                        <p:cTn id="10" fill="hold"/>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p:tmAbs val="0"/>
                                  </p:iterate>
                                  <p:childTnLst>
                                    <p:set>
                                      <p:cBhvr>
                                        <p:cTn id="14" fill="hold"/>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iterate>
                                    <p:tmAbs val="0"/>
                                  </p:iterate>
                                  <p:childTnLst>
                                    <p:set>
                                      <p:cBhvr>
                                        <p:cTn id="18" fill="hold"/>
                                        <p:tgtEl>
                                          <p:spTgt spid="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iterate>
                                    <p:tmAbs val="0"/>
                                  </p:iterate>
                                  <p:childTnLst>
                                    <p:set>
                                      <p:cBhvr>
                                        <p:cTn id="22" fill="hold"/>
                                        <p:tgtEl>
                                          <p:spTgt spid="1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iterate>
                                    <p:tmAbs val="0"/>
                                  </p:iterate>
                                  <p:childTnLst>
                                    <p:set>
                                      <p:cBhvr>
                                        <p:cTn id="26" fill="hold"/>
                                        <p:tgtEl>
                                          <p:spTgt spid="1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95536" y="340296"/>
            <a:ext cx="5652379" cy="503900"/>
          </a:xfrm>
          <a:prstGeom prst="rect">
            <a:avLst/>
          </a:prstGeom>
        </p:spPr>
        <p:txBody>
          <a:bodyPr/>
          <a:lstStyle>
            <a:lvl1pPr algn="ctr" defTabSz="914400" rtl="0" eaLnBrk="1" latinLnBrk="0" hangingPunct="1">
              <a:spcBef>
                <a:spcPct val="0"/>
              </a:spcBef>
              <a:buNone/>
              <a:defRPr sz="2400" b="1" kern="1200">
                <a:solidFill>
                  <a:schemeClr val="tx1"/>
                </a:solidFill>
                <a:latin typeface="Georgia"/>
                <a:ea typeface="Georgia"/>
                <a:cs typeface="Georgia"/>
                <a:sym typeface="Georgia"/>
              </a:defRPr>
            </a:lvl1pPr>
          </a:lstStyle>
          <a:p>
            <a:pPr algn="l"/>
            <a:r>
              <a:rPr lang="en-GB" dirty="0">
                <a:solidFill>
                  <a:srgbClr val="004236"/>
                </a:solidFill>
              </a:rPr>
              <a:t>What is the scale of the problem? </a:t>
            </a:r>
          </a:p>
        </p:txBody>
      </p:sp>
      <p:sp>
        <p:nvSpPr>
          <p:cNvPr id="4" name="TextBox 3"/>
          <p:cNvSpPr txBox="1"/>
          <p:nvPr/>
        </p:nvSpPr>
        <p:spPr>
          <a:xfrm>
            <a:off x="395536" y="1132384"/>
            <a:ext cx="8136904" cy="3582519"/>
          </a:xfrm>
          <a:prstGeom prst="rect">
            <a:avLst/>
          </a:prstGeom>
          <a:noFill/>
        </p:spPr>
        <p:txBody>
          <a:bodyPr wrap="square" rtlCol="0">
            <a:spAutoFit/>
          </a:bodyPr>
          <a:lstStyle/>
          <a:p>
            <a:pPr marL="285750" indent="-285750">
              <a:buFont typeface="Arial" panose="020B0604020202020204" pitchFamily="34" charset="0"/>
              <a:buChar char="•"/>
            </a:pPr>
            <a:r>
              <a:rPr lang="en-GB" dirty="0">
                <a:solidFill>
                  <a:srgbClr val="768838"/>
                </a:solidFill>
              </a:rPr>
              <a:t>Modern slavery is a complex crime that takes a number of different forms. It encompasses </a:t>
            </a:r>
            <a:r>
              <a:rPr lang="en-GB" b="1" dirty="0">
                <a:solidFill>
                  <a:srgbClr val="768838"/>
                </a:solidFill>
              </a:rPr>
              <a:t>slavery, servitude, forced</a:t>
            </a:r>
            <a:r>
              <a:rPr lang="en-GB" dirty="0">
                <a:solidFill>
                  <a:srgbClr val="768838"/>
                </a:solidFill>
              </a:rPr>
              <a:t> and </a:t>
            </a:r>
            <a:r>
              <a:rPr lang="en-GB" b="1" dirty="0">
                <a:solidFill>
                  <a:srgbClr val="768838"/>
                </a:solidFill>
              </a:rPr>
              <a:t>compulsory labour </a:t>
            </a:r>
            <a:r>
              <a:rPr lang="en-GB" dirty="0">
                <a:solidFill>
                  <a:srgbClr val="768838"/>
                </a:solidFill>
              </a:rPr>
              <a:t>and </a:t>
            </a:r>
            <a:r>
              <a:rPr lang="en-GB" b="1" dirty="0">
                <a:solidFill>
                  <a:srgbClr val="768838"/>
                </a:solidFill>
              </a:rPr>
              <a:t>human trafficking</a:t>
            </a:r>
            <a:r>
              <a:rPr lang="en-GB" dirty="0">
                <a:solidFill>
                  <a:srgbClr val="768838"/>
                </a:solidFill>
              </a:rPr>
              <a:t>. </a:t>
            </a:r>
          </a:p>
          <a:p>
            <a:pPr marL="285750" indent="-285750">
              <a:buFont typeface="Arial" panose="020B0604020202020204" pitchFamily="34" charset="0"/>
              <a:buChar char="•"/>
            </a:pPr>
            <a:r>
              <a:rPr lang="en-GB" dirty="0">
                <a:solidFill>
                  <a:srgbClr val="768838"/>
                </a:solidFill>
              </a:rPr>
              <a:t>The true extent of modern slavery in the UK and globally is unknown, but the best estimates suggest that there are between </a:t>
            </a:r>
            <a:r>
              <a:rPr lang="en-GB" b="1" dirty="0">
                <a:solidFill>
                  <a:srgbClr val="768838"/>
                </a:solidFill>
              </a:rPr>
              <a:t>10-13,000 victims </a:t>
            </a:r>
            <a:r>
              <a:rPr lang="en-GB" dirty="0">
                <a:solidFill>
                  <a:srgbClr val="768838"/>
                </a:solidFill>
              </a:rPr>
              <a:t>currently in the U.K and up to </a:t>
            </a:r>
            <a:r>
              <a:rPr lang="en-GB" b="1" dirty="0">
                <a:solidFill>
                  <a:srgbClr val="768838"/>
                </a:solidFill>
              </a:rPr>
              <a:t>45 million worldwide</a:t>
            </a:r>
            <a:r>
              <a:rPr lang="en-GB" dirty="0">
                <a:solidFill>
                  <a:srgbClr val="768838"/>
                </a:solidFill>
              </a:rPr>
              <a:t>. </a:t>
            </a:r>
          </a:p>
          <a:p>
            <a:pPr marL="285750" indent="-285750">
              <a:buFont typeface="Arial" panose="020B0604020202020204" pitchFamily="34" charset="0"/>
              <a:buChar char="•"/>
            </a:pPr>
            <a:r>
              <a:rPr lang="en-GB" dirty="0">
                <a:solidFill>
                  <a:srgbClr val="768838"/>
                </a:solidFill>
              </a:rPr>
              <a:t>Modern slavery crimes are being committed across the UK and are taking place in many different sectors including </a:t>
            </a:r>
            <a:r>
              <a:rPr lang="en-GB" u="sng" dirty="0">
                <a:solidFill>
                  <a:srgbClr val="768838"/>
                </a:solidFill>
              </a:rPr>
              <a:t>factories</a:t>
            </a:r>
            <a:r>
              <a:rPr lang="en-GB" dirty="0">
                <a:solidFill>
                  <a:srgbClr val="768838"/>
                </a:solidFill>
              </a:rPr>
              <a:t>, </a:t>
            </a:r>
            <a:r>
              <a:rPr lang="en-GB" u="sng" dirty="0">
                <a:solidFill>
                  <a:srgbClr val="768838"/>
                </a:solidFill>
              </a:rPr>
              <a:t>fields</a:t>
            </a:r>
            <a:r>
              <a:rPr lang="en-GB" dirty="0">
                <a:solidFill>
                  <a:srgbClr val="768838"/>
                </a:solidFill>
              </a:rPr>
              <a:t>, </a:t>
            </a:r>
            <a:r>
              <a:rPr lang="en-GB" u="sng" dirty="0">
                <a:solidFill>
                  <a:srgbClr val="768838"/>
                </a:solidFill>
              </a:rPr>
              <a:t>brothels</a:t>
            </a:r>
            <a:r>
              <a:rPr lang="en-GB" dirty="0">
                <a:solidFill>
                  <a:srgbClr val="768838"/>
                </a:solidFill>
              </a:rPr>
              <a:t>, </a:t>
            </a:r>
            <a:r>
              <a:rPr lang="en-GB" u="sng" dirty="0">
                <a:solidFill>
                  <a:srgbClr val="768838"/>
                </a:solidFill>
              </a:rPr>
              <a:t>nail bars</a:t>
            </a:r>
            <a:r>
              <a:rPr lang="en-GB" dirty="0">
                <a:solidFill>
                  <a:srgbClr val="768838"/>
                </a:solidFill>
              </a:rPr>
              <a:t> and even </a:t>
            </a:r>
            <a:r>
              <a:rPr lang="en-GB" u="sng" dirty="0">
                <a:solidFill>
                  <a:srgbClr val="768838"/>
                </a:solidFill>
              </a:rPr>
              <a:t>within people’s homes</a:t>
            </a:r>
            <a:r>
              <a:rPr lang="en-GB" dirty="0">
                <a:solidFill>
                  <a:srgbClr val="768838"/>
                </a:solidFill>
              </a:rPr>
              <a:t>. </a:t>
            </a:r>
          </a:p>
          <a:p>
            <a:pPr marL="285750" indent="-285750">
              <a:buFont typeface="Arial" panose="020B0604020202020204" pitchFamily="34" charset="0"/>
              <a:buChar char="•"/>
            </a:pPr>
            <a:r>
              <a:rPr lang="en-GB" dirty="0">
                <a:solidFill>
                  <a:srgbClr val="768838"/>
                </a:solidFill>
              </a:rPr>
              <a:t>According to the Salvation Army, the number of UK victims who had been enslaved through labour exploitation rose by </a:t>
            </a:r>
            <a:r>
              <a:rPr lang="en-GB" b="1" dirty="0">
                <a:solidFill>
                  <a:srgbClr val="768838"/>
                </a:solidFill>
              </a:rPr>
              <a:t>63% between July 2018 to June 2019</a:t>
            </a:r>
            <a:r>
              <a:rPr lang="en-GB" dirty="0">
                <a:solidFill>
                  <a:srgbClr val="768838"/>
                </a:solidFill>
              </a:rPr>
              <a:t>. </a:t>
            </a:r>
          </a:p>
        </p:txBody>
      </p:sp>
    </p:spTree>
    <p:extLst>
      <p:ext uri="{BB962C8B-B14F-4D97-AF65-F5344CB8AC3E}">
        <p14:creationId xmlns:p14="http://schemas.microsoft.com/office/powerpoint/2010/main" val="13677099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29502" y="340296"/>
            <a:ext cx="5652379" cy="503900"/>
          </a:xfrm>
          <a:prstGeom prst="rect">
            <a:avLst/>
          </a:prstGeom>
        </p:spPr>
        <p:txBody>
          <a:bodyPr/>
          <a:lstStyle>
            <a:lvl1pPr algn="ctr" defTabSz="914400" rtl="0" eaLnBrk="1" latinLnBrk="0" hangingPunct="1">
              <a:spcBef>
                <a:spcPct val="0"/>
              </a:spcBef>
              <a:buNone/>
              <a:defRPr sz="2400" b="1" kern="1200">
                <a:solidFill>
                  <a:schemeClr val="tx1"/>
                </a:solidFill>
                <a:latin typeface="Georgia"/>
                <a:ea typeface="Georgia"/>
                <a:cs typeface="Georgia"/>
                <a:sym typeface="Georgia"/>
              </a:defRPr>
            </a:lvl1pPr>
          </a:lstStyle>
          <a:p>
            <a:pPr algn="l"/>
            <a:r>
              <a:rPr lang="en-GB" dirty="0">
                <a:solidFill>
                  <a:srgbClr val="004236"/>
                </a:solidFill>
              </a:rPr>
              <a:t>The current situation in the UK</a:t>
            </a:r>
          </a:p>
        </p:txBody>
      </p:sp>
      <p:sp>
        <p:nvSpPr>
          <p:cNvPr id="4" name="TextBox 3"/>
          <p:cNvSpPr txBox="1"/>
          <p:nvPr/>
        </p:nvSpPr>
        <p:spPr>
          <a:xfrm>
            <a:off x="467544" y="1132384"/>
            <a:ext cx="8064896" cy="3139321"/>
          </a:xfrm>
          <a:prstGeom prst="rect">
            <a:avLst/>
          </a:prstGeom>
          <a:noFill/>
        </p:spPr>
        <p:txBody>
          <a:bodyPr wrap="square" rtlCol="0">
            <a:spAutoFit/>
          </a:bodyPr>
          <a:lstStyle/>
          <a:p>
            <a:pPr marL="285750" indent="-285750">
              <a:buFont typeface="Arial" panose="020B0604020202020204" pitchFamily="34" charset="0"/>
              <a:buChar char="•"/>
            </a:pPr>
            <a:r>
              <a:rPr lang="en-GB" dirty="0">
                <a:solidFill>
                  <a:srgbClr val="768838"/>
                </a:solidFill>
              </a:rPr>
              <a:t>In 2015 the UK passed the Modern Slavery Act which made a number of changes to make prosecuting traffickers easier and increase sentences for these crimes. However the Act has been criticised for focusing too heavily on policing and not providing protection for the victims. </a:t>
            </a:r>
          </a:p>
          <a:p>
            <a:endParaRPr lang="en-GB" dirty="0">
              <a:solidFill>
                <a:srgbClr val="768838"/>
              </a:solidFill>
            </a:endParaRPr>
          </a:p>
          <a:p>
            <a:pPr marL="285750" indent="-285750">
              <a:buFont typeface="Arial" panose="020B0604020202020204" pitchFamily="34" charset="0"/>
              <a:buChar char="•"/>
            </a:pPr>
            <a:r>
              <a:rPr lang="en-GB" dirty="0">
                <a:solidFill>
                  <a:srgbClr val="768838"/>
                </a:solidFill>
              </a:rPr>
              <a:t>According to Anti-Slavery International a number of key challenges remain:</a:t>
            </a:r>
          </a:p>
          <a:p>
            <a:pPr marL="742905" lvl="1" indent="-285750">
              <a:buFont typeface="Wingdings" panose="05000000000000000000" pitchFamily="2" charset="2"/>
              <a:buChar char="Ø"/>
            </a:pPr>
            <a:r>
              <a:rPr lang="en-GB" dirty="0">
                <a:solidFill>
                  <a:srgbClr val="768838"/>
                </a:solidFill>
              </a:rPr>
              <a:t>police need more resources to carry out investigations </a:t>
            </a:r>
          </a:p>
          <a:p>
            <a:pPr marL="742905" lvl="1" indent="-285750">
              <a:buFont typeface="Wingdings" panose="05000000000000000000" pitchFamily="2" charset="2"/>
              <a:buChar char="Ø"/>
            </a:pPr>
            <a:r>
              <a:rPr lang="en-GB" dirty="0">
                <a:solidFill>
                  <a:srgbClr val="768838"/>
                </a:solidFill>
              </a:rPr>
              <a:t>there are issues of identification</a:t>
            </a:r>
          </a:p>
          <a:p>
            <a:pPr marL="742905" lvl="1" indent="-285750">
              <a:buFont typeface="Wingdings" panose="05000000000000000000" pitchFamily="2" charset="2"/>
              <a:buChar char="Ø"/>
            </a:pPr>
            <a:r>
              <a:rPr lang="en-GB" dirty="0">
                <a:solidFill>
                  <a:srgbClr val="768838"/>
                </a:solidFill>
              </a:rPr>
              <a:t>protection and support for victims is patchy</a:t>
            </a:r>
          </a:p>
        </p:txBody>
      </p:sp>
    </p:spTree>
    <p:extLst>
      <p:ext uri="{BB962C8B-B14F-4D97-AF65-F5344CB8AC3E}">
        <p14:creationId xmlns:p14="http://schemas.microsoft.com/office/powerpoint/2010/main" val="2673544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51520" y="340296"/>
            <a:ext cx="7272808" cy="503900"/>
          </a:xfrm>
          <a:prstGeom prst="rect">
            <a:avLst/>
          </a:prstGeom>
        </p:spPr>
        <p:txBody>
          <a:bodyPr/>
          <a:lstStyle>
            <a:lvl1pPr algn="ctr" defTabSz="914400" rtl="0" eaLnBrk="1" latinLnBrk="0" hangingPunct="1">
              <a:spcBef>
                <a:spcPct val="0"/>
              </a:spcBef>
              <a:buNone/>
              <a:defRPr sz="2400" b="1" kern="1200">
                <a:solidFill>
                  <a:schemeClr val="tx1"/>
                </a:solidFill>
                <a:latin typeface="Georgia"/>
                <a:ea typeface="Georgia"/>
                <a:cs typeface="Georgia"/>
                <a:sym typeface="Georgia"/>
              </a:defRPr>
            </a:lvl1pPr>
          </a:lstStyle>
          <a:p>
            <a:pPr algn="l"/>
            <a:r>
              <a:rPr lang="en-GB" dirty="0">
                <a:solidFill>
                  <a:srgbClr val="004236"/>
                </a:solidFill>
              </a:rPr>
              <a:t>The current situation in the UK continued</a:t>
            </a:r>
          </a:p>
        </p:txBody>
      </p:sp>
      <p:sp>
        <p:nvSpPr>
          <p:cNvPr id="4" name="TextBox 3"/>
          <p:cNvSpPr txBox="1"/>
          <p:nvPr/>
        </p:nvSpPr>
        <p:spPr>
          <a:xfrm>
            <a:off x="323528" y="1060376"/>
            <a:ext cx="8424936" cy="3748719"/>
          </a:xfrm>
          <a:prstGeom prst="rect">
            <a:avLst/>
          </a:prstGeom>
          <a:noFill/>
        </p:spPr>
        <p:txBody>
          <a:bodyPr wrap="square" rtlCol="0">
            <a:spAutoFit/>
          </a:bodyPr>
          <a:lstStyle/>
          <a:p>
            <a:pPr marL="285750" indent="-285750">
              <a:buFont typeface="Arial" panose="020B0604020202020204" pitchFamily="34" charset="0"/>
              <a:buChar char="•"/>
            </a:pPr>
            <a:r>
              <a:rPr lang="en-GB" dirty="0">
                <a:solidFill>
                  <a:srgbClr val="768838"/>
                </a:solidFill>
              </a:rPr>
              <a:t>Protection of children is also of </a:t>
            </a:r>
            <a:r>
              <a:rPr lang="en-GB" b="1" dirty="0">
                <a:solidFill>
                  <a:srgbClr val="768838"/>
                </a:solidFill>
              </a:rPr>
              <a:t>great concern</a:t>
            </a:r>
            <a:r>
              <a:rPr lang="en-GB" dirty="0">
                <a:solidFill>
                  <a:srgbClr val="768838"/>
                </a:solidFill>
              </a:rPr>
              <a:t>. </a:t>
            </a:r>
          </a:p>
          <a:p>
            <a:endParaRPr lang="en-GB" dirty="0">
              <a:solidFill>
                <a:srgbClr val="768838"/>
              </a:solidFill>
            </a:endParaRPr>
          </a:p>
          <a:p>
            <a:pPr marL="285750" indent="-285750">
              <a:buFont typeface="Arial" panose="020B0604020202020204" pitchFamily="34" charset="0"/>
              <a:buChar char="•"/>
            </a:pPr>
            <a:r>
              <a:rPr lang="en-GB" dirty="0">
                <a:solidFill>
                  <a:srgbClr val="768838"/>
                </a:solidFill>
              </a:rPr>
              <a:t>The charity Unseen operates a Modern Slavery helpline which is under threat due to funding challenges. Through the helpline over </a:t>
            </a:r>
            <a:r>
              <a:rPr lang="en-GB" b="1" dirty="0">
                <a:solidFill>
                  <a:srgbClr val="768838"/>
                </a:solidFill>
              </a:rPr>
              <a:t>15,000</a:t>
            </a:r>
            <a:r>
              <a:rPr lang="en-GB" dirty="0">
                <a:solidFill>
                  <a:srgbClr val="768838"/>
                </a:solidFill>
              </a:rPr>
              <a:t> potential victims of modern slavery have been identified to date. </a:t>
            </a:r>
          </a:p>
          <a:p>
            <a:endParaRPr lang="en-GB" dirty="0">
              <a:solidFill>
                <a:srgbClr val="768838"/>
              </a:solidFill>
            </a:endParaRPr>
          </a:p>
          <a:p>
            <a:pPr marL="285750" indent="-285750">
              <a:buFont typeface="Arial" panose="020B0604020202020204" pitchFamily="34" charset="0"/>
              <a:buChar char="•"/>
            </a:pPr>
            <a:r>
              <a:rPr lang="en-GB" dirty="0">
                <a:solidFill>
                  <a:srgbClr val="768838"/>
                </a:solidFill>
              </a:rPr>
              <a:t>In 2018 Unseen launched an app (Unseen UK) which allows people to spot the signs of modern slavery and report concerns in confidence. </a:t>
            </a:r>
          </a:p>
          <a:p>
            <a:pPr marL="285750" indent="-285750">
              <a:buFont typeface="Arial" panose="020B0604020202020204" pitchFamily="34" charset="0"/>
              <a:buChar char="•"/>
            </a:pPr>
            <a:endParaRPr lang="en-GB" dirty="0">
              <a:solidFill>
                <a:srgbClr val="768838"/>
              </a:solidFill>
            </a:endParaRPr>
          </a:p>
          <a:p>
            <a:pPr marL="285750" indent="-285750">
              <a:buFont typeface="Arial" panose="020B0604020202020204" pitchFamily="34" charset="0"/>
              <a:buChar char="•"/>
            </a:pPr>
            <a:r>
              <a:rPr lang="en-GB" dirty="0">
                <a:solidFill>
                  <a:srgbClr val="768838"/>
                </a:solidFill>
              </a:rPr>
              <a:t>The Government currently provides short term support for victims, usually for </a:t>
            </a:r>
            <a:r>
              <a:rPr lang="en-GB" b="1" dirty="0">
                <a:solidFill>
                  <a:srgbClr val="768838"/>
                </a:solidFill>
              </a:rPr>
              <a:t>up to 45 days</a:t>
            </a:r>
            <a:r>
              <a:rPr lang="en-GB" dirty="0">
                <a:solidFill>
                  <a:srgbClr val="768838"/>
                </a:solidFill>
              </a:rPr>
              <a:t>, or the time it takes the authorities to decide whether someone qualifies as a victim of slavery. </a:t>
            </a:r>
            <a:r>
              <a:rPr lang="en-GB" u="sng" dirty="0">
                <a:solidFill>
                  <a:srgbClr val="768838"/>
                </a:solidFill>
              </a:rPr>
              <a:t>After that the support ends</a:t>
            </a:r>
            <a:r>
              <a:rPr lang="en-GB" dirty="0">
                <a:solidFill>
                  <a:srgbClr val="768838"/>
                </a:solidFill>
              </a:rPr>
              <a:t>. </a:t>
            </a:r>
          </a:p>
        </p:txBody>
      </p:sp>
    </p:spTree>
    <p:extLst>
      <p:ext uri="{BB962C8B-B14F-4D97-AF65-F5344CB8AC3E}">
        <p14:creationId xmlns:p14="http://schemas.microsoft.com/office/powerpoint/2010/main" val="2251722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39552" y="340296"/>
            <a:ext cx="6912768" cy="503900"/>
          </a:xfrm>
          <a:prstGeom prst="rect">
            <a:avLst/>
          </a:prstGeom>
        </p:spPr>
        <p:txBody>
          <a:bodyPr>
            <a:normAutofit/>
          </a:bodyPr>
          <a:lstStyle>
            <a:lvl1pPr algn="ctr" defTabSz="914400" rtl="0" eaLnBrk="1" latinLnBrk="0" hangingPunct="1">
              <a:spcBef>
                <a:spcPct val="0"/>
              </a:spcBef>
              <a:buNone/>
              <a:defRPr sz="2400" b="1" kern="1200">
                <a:solidFill>
                  <a:schemeClr val="tx1"/>
                </a:solidFill>
                <a:latin typeface="Georgia"/>
                <a:ea typeface="Georgia"/>
                <a:cs typeface="Georgia"/>
                <a:sym typeface="Georgia"/>
              </a:defRPr>
            </a:lvl1pPr>
          </a:lstStyle>
          <a:p>
            <a:pPr algn="l"/>
            <a:r>
              <a:rPr lang="en-GB" dirty="0">
                <a:solidFill>
                  <a:srgbClr val="004236"/>
                </a:solidFill>
              </a:rPr>
              <a:t>How the WI could work on this resolution</a:t>
            </a:r>
          </a:p>
        </p:txBody>
      </p:sp>
      <p:sp>
        <p:nvSpPr>
          <p:cNvPr id="6" name="TextBox 5"/>
          <p:cNvSpPr txBox="1"/>
          <p:nvPr/>
        </p:nvSpPr>
        <p:spPr>
          <a:xfrm>
            <a:off x="395536" y="1564432"/>
            <a:ext cx="8208912" cy="2142125"/>
          </a:xfrm>
          <a:prstGeom prst="rect">
            <a:avLst/>
          </a:prstGeom>
          <a:noFill/>
        </p:spPr>
        <p:txBody>
          <a:bodyPr wrap="square" rtlCol="0">
            <a:spAutoFit/>
          </a:bodyPr>
          <a:lstStyle/>
          <a:p>
            <a:r>
              <a:rPr lang="en-GB" b="1" dirty="0"/>
              <a:t>At local and regional levels - </a:t>
            </a:r>
            <a:r>
              <a:rPr lang="en-GB" dirty="0">
                <a:solidFill>
                  <a:srgbClr val="768838"/>
                </a:solidFill>
              </a:rPr>
              <a:t>members could raise awareness of the prevalence of modern slavery throughout society and promote the helpline and apps that currently exist. </a:t>
            </a:r>
          </a:p>
          <a:p>
            <a:endParaRPr lang="en-GB" dirty="0"/>
          </a:p>
          <a:p>
            <a:r>
              <a:rPr lang="en-GB" b="1" dirty="0"/>
              <a:t>Nationally - </a:t>
            </a:r>
            <a:r>
              <a:rPr lang="en-GB" dirty="0">
                <a:solidFill>
                  <a:srgbClr val="768838"/>
                </a:solidFill>
              </a:rPr>
              <a:t>the NFWI could work with organisations such as Anti-Slavery, Freedom United and Unseen to call on Government to introduce a Modern Slavery Victim Support Bill. </a:t>
            </a:r>
          </a:p>
        </p:txBody>
      </p:sp>
    </p:spTree>
    <p:extLst>
      <p:ext uri="{BB962C8B-B14F-4D97-AF65-F5344CB8AC3E}">
        <p14:creationId xmlns:p14="http://schemas.microsoft.com/office/powerpoint/2010/main" val="2922994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37357" y="340296"/>
            <a:ext cx="5929376" cy="503899"/>
          </a:xfrm>
          <a:prstGeom prst="rect">
            <a:avLst/>
          </a:prstGeom>
        </p:spPr>
        <p:txBody>
          <a:bodyPr/>
          <a:lstStyle>
            <a:lvl1pPr algn="ctr" defTabSz="914400" rtl="0" eaLnBrk="1" latinLnBrk="0" hangingPunct="1">
              <a:spcBef>
                <a:spcPct val="0"/>
              </a:spcBef>
              <a:buNone/>
              <a:defRPr sz="2400" b="1" kern="1200">
                <a:solidFill>
                  <a:schemeClr val="tx1"/>
                </a:solidFill>
                <a:latin typeface="Georgia"/>
                <a:ea typeface="Georgia"/>
                <a:cs typeface="Georgia"/>
                <a:sym typeface="Georgia"/>
              </a:defRPr>
            </a:lvl1pPr>
          </a:lstStyle>
          <a:p>
            <a:pPr algn="l"/>
            <a:r>
              <a:rPr lang="en-GB" dirty="0">
                <a:solidFill>
                  <a:srgbClr val="004236"/>
                </a:solidFill>
              </a:rPr>
              <a:t>Arguments for the resolution</a:t>
            </a:r>
          </a:p>
        </p:txBody>
      </p:sp>
      <p:sp>
        <p:nvSpPr>
          <p:cNvPr id="6" name="TextBox 5"/>
          <p:cNvSpPr txBox="1"/>
          <p:nvPr/>
        </p:nvSpPr>
        <p:spPr>
          <a:xfrm>
            <a:off x="459227" y="1270265"/>
            <a:ext cx="7920880" cy="3083921"/>
          </a:xfrm>
          <a:prstGeom prst="rect">
            <a:avLst/>
          </a:prstGeom>
          <a:noFill/>
        </p:spPr>
        <p:txBody>
          <a:bodyPr wrap="square" rtlCol="0">
            <a:spAutoFit/>
          </a:bodyPr>
          <a:lstStyle/>
          <a:p>
            <a:endParaRPr lang="en-GB" dirty="0"/>
          </a:p>
          <a:p>
            <a:pPr marL="285750" indent="-285750">
              <a:buFont typeface="Arial" panose="020B0604020202020204" pitchFamily="34" charset="0"/>
              <a:buChar char="•"/>
            </a:pPr>
            <a:r>
              <a:rPr lang="en-GB" dirty="0">
                <a:solidFill>
                  <a:srgbClr val="768838"/>
                </a:solidFill>
              </a:rPr>
              <a:t>This is a growing problem both in the UK and internationally. The WI could help build awareness and action on an issue that is increasingly worsening and is not widely understood. </a:t>
            </a:r>
          </a:p>
          <a:p>
            <a:endParaRPr lang="en-GB" dirty="0">
              <a:solidFill>
                <a:srgbClr val="768838"/>
              </a:solidFill>
            </a:endParaRPr>
          </a:p>
          <a:p>
            <a:pPr marL="285750" indent="-285750">
              <a:buFont typeface="Arial" panose="020B0604020202020204" pitchFamily="34" charset="0"/>
              <a:buChar char="•"/>
            </a:pPr>
            <a:r>
              <a:rPr lang="en-GB" dirty="0">
                <a:solidFill>
                  <a:srgbClr val="768838"/>
                </a:solidFill>
              </a:rPr>
              <a:t>This issue could positively complement the NFWI’s work on violence against women and trafficking, and uphold the WI’s reputation in pioneering action on important issues that may be hidden from public view. </a:t>
            </a:r>
          </a:p>
          <a:p>
            <a:endParaRPr lang="en-GB" dirty="0"/>
          </a:p>
        </p:txBody>
      </p:sp>
    </p:spTree>
    <p:extLst>
      <p:ext uri="{BB962C8B-B14F-4D97-AF65-F5344CB8AC3E}">
        <p14:creationId xmlns:p14="http://schemas.microsoft.com/office/powerpoint/2010/main" val="957352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45139" y="340296"/>
            <a:ext cx="5929376" cy="503899"/>
          </a:xfrm>
          <a:prstGeom prst="rect">
            <a:avLst/>
          </a:prstGeom>
        </p:spPr>
        <p:txBody>
          <a:bodyPr/>
          <a:lstStyle>
            <a:lvl1pPr algn="ctr" defTabSz="914400" rtl="0" eaLnBrk="1" latinLnBrk="0" hangingPunct="1">
              <a:spcBef>
                <a:spcPct val="0"/>
              </a:spcBef>
              <a:buNone/>
              <a:defRPr sz="2400" b="1" kern="1200">
                <a:solidFill>
                  <a:schemeClr val="tx1"/>
                </a:solidFill>
                <a:latin typeface="Georgia"/>
                <a:ea typeface="Georgia"/>
                <a:cs typeface="Georgia"/>
                <a:sym typeface="Georgia"/>
              </a:defRPr>
            </a:lvl1pPr>
          </a:lstStyle>
          <a:p>
            <a:pPr algn="l"/>
            <a:r>
              <a:rPr lang="en-GB" dirty="0">
                <a:solidFill>
                  <a:srgbClr val="004236"/>
                </a:solidFill>
              </a:rPr>
              <a:t>Arguments against the resolution</a:t>
            </a:r>
          </a:p>
        </p:txBody>
      </p:sp>
      <p:sp>
        <p:nvSpPr>
          <p:cNvPr id="7" name="TextBox 6"/>
          <p:cNvSpPr txBox="1"/>
          <p:nvPr/>
        </p:nvSpPr>
        <p:spPr>
          <a:xfrm>
            <a:off x="395536" y="1276400"/>
            <a:ext cx="7992888" cy="2529923"/>
          </a:xfrm>
          <a:prstGeom prst="rect">
            <a:avLst/>
          </a:prstGeom>
          <a:noFill/>
        </p:spPr>
        <p:txBody>
          <a:bodyPr wrap="square" rtlCol="0">
            <a:spAutoFit/>
          </a:bodyPr>
          <a:lstStyle/>
          <a:p>
            <a:endParaRPr lang="en-GB" dirty="0"/>
          </a:p>
          <a:p>
            <a:pPr marL="285750" indent="-285750">
              <a:buFont typeface="Arial" panose="020B0604020202020204" pitchFamily="34" charset="0"/>
              <a:buChar char="•"/>
            </a:pPr>
            <a:r>
              <a:rPr lang="en-GB" dirty="0">
                <a:solidFill>
                  <a:srgbClr val="768838"/>
                </a:solidFill>
              </a:rPr>
              <a:t>This is a complex issue and several organisations are already campaigning for improved victim support, therefore is there more that the WI can add?</a:t>
            </a:r>
          </a:p>
          <a:p>
            <a:r>
              <a:rPr lang="en-GB" dirty="0">
                <a:solidFill>
                  <a:srgbClr val="768838"/>
                </a:solidFill>
              </a:rPr>
              <a:t> </a:t>
            </a:r>
          </a:p>
          <a:p>
            <a:pPr marL="285750" indent="-285750">
              <a:buFont typeface="Arial" panose="020B0604020202020204" pitchFamily="34" charset="0"/>
              <a:buChar char="•"/>
            </a:pPr>
            <a:r>
              <a:rPr lang="en-GB" dirty="0">
                <a:solidFill>
                  <a:srgbClr val="768838"/>
                </a:solidFill>
              </a:rPr>
              <a:t>A Private Member’s Bill was introduced into the House of Lords in 2018 but failed to complete its passage through Parliament before the end of the session. </a:t>
            </a:r>
          </a:p>
          <a:p>
            <a:endParaRPr lang="en-GB" dirty="0"/>
          </a:p>
        </p:txBody>
      </p:sp>
    </p:spTree>
    <p:extLst>
      <p:ext uri="{BB962C8B-B14F-4D97-AF65-F5344CB8AC3E}">
        <p14:creationId xmlns:p14="http://schemas.microsoft.com/office/powerpoint/2010/main" val="1433361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95536" y="340295"/>
            <a:ext cx="5929376" cy="503899"/>
          </a:xfrm>
          <a:prstGeom prst="rect">
            <a:avLst/>
          </a:prstGeom>
        </p:spPr>
        <p:txBody>
          <a:bodyPr/>
          <a:lstStyle>
            <a:lvl1pPr algn="ctr" defTabSz="914400" rtl="0" eaLnBrk="1" latinLnBrk="0" hangingPunct="1">
              <a:spcBef>
                <a:spcPct val="0"/>
              </a:spcBef>
              <a:buNone/>
              <a:defRPr sz="2400" b="1" kern="1200">
                <a:solidFill>
                  <a:schemeClr val="tx1"/>
                </a:solidFill>
                <a:latin typeface="Georgia"/>
                <a:ea typeface="Georgia"/>
                <a:cs typeface="Georgia"/>
                <a:sym typeface="Georgia"/>
              </a:defRPr>
            </a:lvl1pPr>
          </a:lstStyle>
          <a:p>
            <a:pPr algn="l"/>
            <a:r>
              <a:rPr lang="en-GB" dirty="0">
                <a:solidFill>
                  <a:srgbClr val="004236"/>
                </a:solidFill>
              </a:rPr>
              <a:t>Further information</a:t>
            </a:r>
          </a:p>
        </p:txBody>
      </p:sp>
      <p:sp>
        <p:nvSpPr>
          <p:cNvPr id="6" name="TextBox 5"/>
          <p:cNvSpPr txBox="1"/>
          <p:nvPr/>
        </p:nvSpPr>
        <p:spPr>
          <a:xfrm>
            <a:off x="287016" y="988368"/>
            <a:ext cx="8173416" cy="4284250"/>
          </a:xfrm>
          <a:prstGeom prst="rect">
            <a:avLst/>
          </a:prstGeom>
          <a:noFill/>
        </p:spPr>
        <p:txBody>
          <a:bodyPr wrap="square" rtlCol="0">
            <a:spAutoFit/>
          </a:bodyPr>
          <a:lstStyle/>
          <a:p>
            <a:pPr>
              <a:spcBef>
                <a:spcPts val="400"/>
              </a:spcBef>
              <a:defRPr sz="2000" b="1"/>
            </a:pPr>
            <a:r>
              <a:rPr lang="en-GB" dirty="0"/>
              <a:t>NFWI Public Affairs Department</a:t>
            </a:r>
          </a:p>
          <a:p>
            <a:pPr>
              <a:spcBef>
                <a:spcPts val="400"/>
              </a:spcBef>
              <a:defRPr sz="2000"/>
            </a:pPr>
            <a:r>
              <a:rPr lang="en-GB" dirty="0">
                <a:solidFill>
                  <a:srgbClr val="768838"/>
                </a:solidFill>
              </a:rPr>
              <a:t>E: pa@nfwi.org.uk   T: 020 7371 9300</a:t>
            </a:r>
          </a:p>
          <a:p>
            <a:pPr>
              <a:spcBef>
                <a:spcPts val="400"/>
              </a:spcBef>
              <a:defRPr sz="2000"/>
            </a:pPr>
            <a:r>
              <a:rPr lang="en-GB" u="sng" dirty="0">
                <a:uFill>
                  <a:solidFill>
                    <a:srgbClr val="0000FF"/>
                  </a:solidFill>
                </a:uFill>
                <a:hlinkClick r:id="rId2"/>
              </a:rPr>
              <a:t>https://www.thewi.org.uk/campaigns</a:t>
            </a:r>
            <a:endParaRPr lang="en-GB" u="sng" dirty="0">
              <a:uFill>
                <a:solidFill>
                  <a:srgbClr val="0000FF"/>
                </a:solidFill>
              </a:uFill>
            </a:endParaRPr>
          </a:p>
          <a:p>
            <a:pPr>
              <a:spcBef>
                <a:spcPts val="400"/>
              </a:spcBef>
              <a:defRPr sz="2000"/>
            </a:pPr>
            <a:endParaRPr lang="en-GB" u="sng" dirty="0">
              <a:uFill>
                <a:solidFill>
                  <a:srgbClr val="0000FF"/>
                </a:solidFill>
              </a:uFill>
            </a:endParaRPr>
          </a:p>
          <a:p>
            <a:pPr>
              <a:spcBef>
                <a:spcPts val="0"/>
              </a:spcBef>
            </a:pPr>
            <a:r>
              <a:rPr lang="en-GB" sz="1600" b="1" dirty="0"/>
              <a:t>Unseen: </a:t>
            </a:r>
            <a:r>
              <a:rPr lang="en-GB" sz="1600" dirty="0">
                <a:hlinkClick r:id="rId3"/>
              </a:rPr>
              <a:t>www.unseenuk.org</a:t>
            </a:r>
            <a:r>
              <a:rPr lang="en-GB" sz="1600" dirty="0"/>
              <a:t> </a:t>
            </a:r>
          </a:p>
          <a:p>
            <a:pPr>
              <a:spcBef>
                <a:spcPts val="0"/>
              </a:spcBef>
            </a:pPr>
            <a:r>
              <a:rPr lang="en-GB" sz="1600" dirty="0"/>
              <a:t> </a:t>
            </a:r>
          </a:p>
          <a:p>
            <a:pPr>
              <a:spcBef>
                <a:spcPts val="0"/>
              </a:spcBef>
            </a:pPr>
            <a:r>
              <a:rPr lang="en-GB" sz="1600" b="1" dirty="0"/>
              <a:t>Anti-Slavery: </a:t>
            </a:r>
            <a:r>
              <a:rPr lang="en-GB" sz="1600" dirty="0">
                <a:hlinkClick r:id="rId4"/>
              </a:rPr>
              <a:t>www.anti-slavery.org</a:t>
            </a:r>
            <a:r>
              <a:rPr lang="en-GB" sz="1600" dirty="0"/>
              <a:t>  </a:t>
            </a:r>
          </a:p>
          <a:p>
            <a:pPr>
              <a:spcBef>
                <a:spcPts val="0"/>
              </a:spcBef>
            </a:pPr>
            <a:endParaRPr lang="en-GB" sz="1600" dirty="0"/>
          </a:p>
          <a:p>
            <a:pPr>
              <a:spcBef>
                <a:spcPts val="0"/>
              </a:spcBef>
            </a:pPr>
            <a:r>
              <a:rPr lang="en-GB" sz="1600" b="1" dirty="0"/>
              <a:t>Freedom United: </a:t>
            </a:r>
            <a:r>
              <a:rPr lang="en-GB" sz="1600" dirty="0">
                <a:solidFill>
                  <a:srgbClr val="768838"/>
                </a:solidFill>
                <a:hlinkClick r:id="rId5"/>
              </a:rPr>
              <a:t>www.freedomunited.org</a:t>
            </a:r>
            <a:r>
              <a:rPr lang="en-GB" sz="1600" dirty="0">
                <a:solidFill>
                  <a:srgbClr val="768838"/>
                </a:solidFill>
              </a:rPr>
              <a:t> </a:t>
            </a:r>
          </a:p>
          <a:p>
            <a:pPr>
              <a:spcBef>
                <a:spcPts val="0"/>
              </a:spcBef>
            </a:pPr>
            <a:r>
              <a:rPr lang="en-GB" sz="1600" dirty="0">
                <a:solidFill>
                  <a:srgbClr val="768838"/>
                </a:solidFill>
              </a:rPr>
              <a:t> </a:t>
            </a:r>
          </a:p>
          <a:p>
            <a:r>
              <a:rPr lang="en-GB" sz="1600" b="1" dirty="0"/>
              <a:t>Video: </a:t>
            </a:r>
          </a:p>
          <a:p>
            <a:r>
              <a:rPr lang="en-GB" sz="1600" dirty="0">
                <a:solidFill>
                  <a:srgbClr val="768838"/>
                </a:solidFill>
              </a:rPr>
              <a:t>This video from the Home Office includes information on Modern Slavery in the UK: </a:t>
            </a:r>
          </a:p>
          <a:p>
            <a:r>
              <a:rPr lang="en-GB" sz="1600" dirty="0">
                <a:solidFill>
                  <a:srgbClr val="768838"/>
                </a:solidFill>
                <a:hlinkClick r:id="rId6"/>
              </a:rPr>
              <a:t>https://www.youtube.com/watch?v=Jv1H_fAoOG4</a:t>
            </a:r>
            <a:r>
              <a:rPr lang="en-GB" sz="1600" dirty="0">
                <a:solidFill>
                  <a:srgbClr val="768838"/>
                </a:solidFill>
              </a:rPr>
              <a:t>  </a:t>
            </a:r>
            <a:endParaRPr lang="en-GB" sz="1600" u="sng" dirty="0">
              <a:solidFill>
                <a:srgbClr val="768838"/>
              </a:solidFill>
              <a:uFill>
                <a:solidFill>
                  <a:srgbClr val="0000FF"/>
                </a:solidFill>
              </a:uFill>
            </a:endParaRPr>
          </a:p>
          <a:p>
            <a:endParaRPr lang="en-GB" dirty="0"/>
          </a:p>
        </p:txBody>
      </p:sp>
    </p:spTree>
    <p:extLst>
      <p:ext uri="{BB962C8B-B14F-4D97-AF65-F5344CB8AC3E}">
        <p14:creationId xmlns:p14="http://schemas.microsoft.com/office/powerpoint/2010/main" val="3762660977"/>
      </p:ext>
    </p:extLst>
  </p:cSld>
  <p:clrMapOvr>
    <a:masterClrMapping/>
  </p:clrMapOvr>
</p:sld>
</file>

<file path=ppt/theme/theme1.xml><?xml version="1.0" encoding="utf-8"?>
<a:theme xmlns:a="http://schemas.openxmlformats.org/drawingml/2006/main" name="1_theWI PowerPoint slide master template">
  <a:themeElements>
    <a:clrScheme name="1_theWI PowerPoin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theWI PowerPoint template">
      <a:majorFont>
        <a:latin typeface="Georgia"/>
        <a:ea typeface=""/>
        <a:cs typeface=""/>
      </a:majorFont>
      <a:minorFont>
        <a:latin typeface="FS Sally SemiBol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514350" rtl="0" eaLnBrk="1" fontAlgn="base" latinLnBrk="0" hangingPunct="1">
          <a:lnSpc>
            <a:spcPct val="100000"/>
          </a:lnSpc>
          <a:spcBef>
            <a:spcPct val="20000"/>
          </a:spcBef>
          <a:spcAft>
            <a:spcPct val="0"/>
          </a:spcAft>
          <a:buClrTx/>
          <a:buSzTx/>
          <a:buFontTx/>
          <a:buNone/>
          <a:tabLst/>
          <a:defRPr kumimoji="0" lang="en-GB" sz="1800" b="0" i="0" u="none" strike="noStrike" cap="none" normalizeH="0" baseline="0" smtClean="0">
            <a:ln>
              <a:noFill/>
            </a:ln>
            <a:solidFill>
              <a:srgbClr val="004236"/>
            </a:solidFill>
            <a:effectLst/>
            <a:latin typeface="Georgia"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514350" rtl="0" eaLnBrk="1" fontAlgn="base" latinLnBrk="0" hangingPunct="1">
          <a:lnSpc>
            <a:spcPct val="100000"/>
          </a:lnSpc>
          <a:spcBef>
            <a:spcPct val="20000"/>
          </a:spcBef>
          <a:spcAft>
            <a:spcPct val="0"/>
          </a:spcAft>
          <a:buClrTx/>
          <a:buSzTx/>
          <a:buFontTx/>
          <a:buNone/>
          <a:tabLst/>
          <a:defRPr kumimoji="0" lang="en-GB" sz="1800" b="0" i="0" u="none" strike="noStrike" cap="none" normalizeH="0" baseline="0" smtClean="0">
            <a:ln>
              <a:noFill/>
            </a:ln>
            <a:solidFill>
              <a:srgbClr val="004236"/>
            </a:solidFill>
            <a:effectLst/>
            <a:latin typeface="Georgia" pitchFamily="18" charset="0"/>
          </a:defRPr>
        </a:defPPr>
      </a:lstStyle>
    </a:lnDef>
  </a:objectDefaults>
  <a:extraClrSchemeLst>
    <a:extraClrScheme>
      <a:clrScheme name="1_theWI PowerPoin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theWI PowerPoint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theWI PowerPoint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theWI PowerPoint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theWI PowerPoint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theWI PowerPoint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theWI PowerPoint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theWI PowerPoint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theWI PowerPoint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theWI PowerPoint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theWI PowerPoint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theWI PowerPoint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3440</TotalTime>
  <Words>961</Words>
  <Application>Microsoft Office PowerPoint</Application>
  <PresentationFormat>Custom</PresentationFormat>
  <Paragraphs>72</Paragraphs>
  <Slides>9</Slides>
  <Notes>4</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1_theWI PowerPoint slide master template</vt:lpstr>
      <vt:lpstr> End modern slavery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NFWI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prtemp</dc:creator>
  <cp:lastModifiedBy>Aanchal Mann</cp:lastModifiedBy>
  <cp:revision>236</cp:revision>
  <cp:lastPrinted>2017-05-03T12:50:16Z</cp:lastPrinted>
  <dcterms:created xsi:type="dcterms:W3CDTF">2009-12-08T11:12:33Z</dcterms:created>
  <dcterms:modified xsi:type="dcterms:W3CDTF">2019-10-31T16:03:05Z</dcterms:modified>
</cp:coreProperties>
</file>